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2" r:id="rId1"/>
  </p:sldMasterIdLst>
  <p:notesMasterIdLst>
    <p:notesMasterId r:id="rId34"/>
  </p:notesMasterIdLst>
  <p:handoutMasterIdLst>
    <p:handoutMasterId r:id="rId35"/>
  </p:handoutMasterIdLst>
  <p:sldIdLst>
    <p:sldId id="365" r:id="rId2"/>
    <p:sldId id="377" r:id="rId3"/>
    <p:sldId id="379" r:id="rId4"/>
    <p:sldId id="417" r:id="rId5"/>
    <p:sldId id="422" r:id="rId6"/>
    <p:sldId id="381" r:id="rId7"/>
    <p:sldId id="414" r:id="rId8"/>
    <p:sldId id="383" r:id="rId9"/>
    <p:sldId id="390" r:id="rId10"/>
    <p:sldId id="418" r:id="rId11"/>
    <p:sldId id="385" r:id="rId12"/>
    <p:sldId id="384" r:id="rId13"/>
    <p:sldId id="386" r:id="rId14"/>
    <p:sldId id="393" r:id="rId15"/>
    <p:sldId id="400" r:id="rId16"/>
    <p:sldId id="401" r:id="rId17"/>
    <p:sldId id="403" r:id="rId18"/>
    <p:sldId id="421" r:id="rId19"/>
    <p:sldId id="405" r:id="rId20"/>
    <p:sldId id="407" r:id="rId21"/>
    <p:sldId id="408" r:id="rId22"/>
    <p:sldId id="411" r:id="rId23"/>
    <p:sldId id="412" r:id="rId24"/>
    <p:sldId id="428" r:id="rId25"/>
    <p:sldId id="389" r:id="rId26"/>
    <p:sldId id="416" r:id="rId27"/>
    <p:sldId id="387" r:id="rId28"/>
    <p:sldId id="413" r:id="rId29"/>
    <p:sldId id="425" r:id="rId30"/>
    <p:sldId id="426" r:id="rId31"/>
    <p:sldId id="427" r:id="rId32"/>
    <p:sldId id="260" r:id="rId33"/>
  </p:sldIdLst>
  <p:sldSz cx="12198350" cy="6858000"/>
  <p:notesSz cx="6805613" cy="9939338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025">
          <p15:clr>
            <a:srgbClr val="A4A3A4"/>
          </p15:clr>
        </p15:guide>
        <p15:guide id="3" orient="horz" pos="571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4176">
          <p15:clr>
            <a:srgbClr val="A4A3A4"/>
          </p15:clr>
        </p15:guide>
        <p15:guide id="7" orient="horz" pos="345">
          <p15:clr>
            <a:srgbClr val="A4A3A4"/>
          </p15:clr>
        </p15:guide>
        <p15:guide id="8" pos="204">
          <p15:clr>
            <a:srgbClr val="A4A3A4"/>
          </p15:clr>
        </p15:guide>
        <p15:guide id="9" pos="4532">
          <p15:clr>
            <a:srgbClr val="A4A3A4"/>
          </p15:clr>
        </p15:guide>
        <p15:guide id="10" pos="2864">
          <p15:clr>
            <a:srgbClr val="A4A3A4"/>
          </p15:clr>
        </p15:guide>
        <p15:guide id="11" pos="326">
          <p15:clr>
            <a:srgbClr val="A4A3A4"/>
          </p15:clr>
        </p15:guide>
        <p15:guide id="12" pos="475">
          <p15:clr>
            <a:srgbClr val="A4A3A4"/>
          </p15:clr>
        </p15:guide>
        <p15:guide id="13" pos="612">
          <p15:clr>
            <a:srgbClr val="A4A3A4"/>
          </p15:clr>
        </p15:guide>
        <p15:guide id="14" pos="5564">
          <p15:clr>
            <a:srgbClr val="A4A3A4"/>
          </p15:clr>
        </p15:guide>
        <p15:guide id="15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, Herly: MS." initials="" lastIdx="2" clrIdx="0"/>
  <p:cmAuthor id="2" name="Unknown User1" initials="Unknown User1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0000"/>
    <a:srgbClr val="1976FF"/>
    <a:srgbClr val="B9CDE5"/>
    <a:srgbClr val="1F497D"/>
    <a:srgbClr val="0046AD"/>
    <a:srgbClr val="CCE4F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93697" autoAdjust="0"/>
  </p:normalViewPr>
  <p:slideViewPr>
    <p:cSldViewPr snapToGrid="0">
      <p:cViewPr varScale="1">
        <p:scale>
          <a:sx n="66" d="100"/>
          <a:sy n="66" d="100"/>
        </p:scale>
        <p:origin x="708" y="72"/>
      </p:cViewPr>
      <p:guideLst>
        <p:guide orient="horz" pos="163"/>
        <p:guide orient="horz" pos="1025"/>
        <p:guide orient="horz" pos="571"/>
        <p:guide orient="horz" pos="799"/>
        <p:guide orient="horz" pos="3974"/>
        <p:guide orient="horz" pos="4176"/>
        <p:guide orient="horz" pos="345"/>
        <p:guide pos="204"/>
        <p:guide pos="4532"/>
        <p:guide pos="2864"/>
        <p:guide pos="326"/>
        <p:guide pos="475"/>
        <p:guide pos="612"/>
        <p:guide pos="5564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2598"/>
      </p:cViewPr>
      <p:guideLst>
        <p:guide orient="horz" pos="3132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>
            <a:extLst>
              <a:ext uri="{FF2B5EF4-FFF2-40B4-BE49-F238E27FC236}">
                <a16:creationId xmlns:a16="http://schemas.microsoft.com/office/drawing/2014/main" id="{F8D9A12C-C806-1BF1-0318-AEFB8152A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8" y="8920163"/>
            <a:ext cx="29479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19000" tIns="0" rIns="19000" bIns="0" anchor="b"/>
          <a:lstStyle>
            <a:lvl1pPr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9638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fld id="{81217A3F-F3F5-487D-BC19-A1AACA47C7DF}" type="slidenum">
              <a:rPr lang="en-US" altLang="de-DE" sz="1000" smtClean="0"/>
              <a:pPr algn="r">
                <a:defRPr/>
              </a:pPr>
              <a:t>‹#›</a:t>
            </a:fld>
            <a:endParaRPr lang="en-US" altLang="de-DE" sz="1000"/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2D89632C-0C3D-F44B-14CF-6E677F62D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523875"/>
            <a:ext cx="4340225" cy="331788"/>
          </a:xfrm>
          <a:prstGeom prst="rect">
            <a:avLst/>
          </a:prstGeom>
          <a:noFill/>
          <a:ln>
            <a:noFill/>
          </a:ln>
          <a:effectLst/>
        </p:spPr>
        <p:txBody>
          <a:bodyPr lIns="19000" tIns="0" rIns="19000" bIns="0"/>
          <a:lstStyle>
            <a:lvl1pPr defTabSz="9096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54025" defTabSz="9096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909638" defTabSz="9096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60488" defTabSz="9096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811338" defTabSz="9096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685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257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829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40138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b="1" dirty="0">
                <a:cs typeface="Arial" charset="0"/>
              </a:rPr>
              <a:t>PT TDK ELECTRONICS INDONESIA, 2nd HR Teritorrial meeting</a:t>
            </a:r>
          </a:p>
          <a:p>
            <a:pPr>
              <a:defRPr/>
            </a:pPr>
            <a:r>
              <a:rPr lang="de-DE" altLang="de-DE" sz="1000" b="1" dirty="0">
                <a:cs typeface="Arial" charset="0"/>
                <a:sym typeface="Symbol" pitchFamily="18" charset="2"/>
              </a:rPr>
              <a:t>28th February to 1st March 2019</a:t>
            </a:r>
          </a:p>
        </p:txBody>
      </p:sp>
    </p:spTree>
    <p:extLst>
      <p:ext uri="{BB962C8B-B14F-4D97-AF65-F5344CB8AC3E}">
        <p14:creationId xmlns:p14="http://schemas.microsoft.com/office/powerpoint/2010/main" val="1518735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16E20B96-6624-4D33-D603-7AAB00B557C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01600" y="792163"/>
            <a:ext cx="7069138" cy="3973512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59D77C5A-488A-D32B-839D-C5241262E22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436938" y="215900"/>
            <a:ext cx="3116262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00" tIns="0" rIns="19000" bIns="0" numCol="1" anchor="t" anchorCtr="0" compatLnSpc="1">
            <a:prstTxWarp prst="textNoShape">
              <a:avLst/>
            </a:prstTxWarp>
          </a:bodyPr>
          <a:lstStyle>
            <a:lvl1pPr algn="r" defTabSz="721518"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69FFCAE-C68C-4EFE-A337-AD72E80C6F8C}" type="datetime4">
              <a:rPr lang="de-DE" altLang="de-DE"/>
              <a:pPr>
                <a:defRPr/>
              </a:pPr>
              <a:t>23. Juni 2023</a:t>
            </a:fld>
            <a:endParaRPr lang="en-US" altLang="de-DE" dirty="0"/>
          </a:p>
        </p:txBody>
      </p:sp>
      <p:sp>
        <p:nvSpPr>
          <p:cNvPr id="2071" name="Rectangle 23">
            <a:extLst>
              <a:ext uri="{FF2B5EF4-FFF2-40B4-BE49-F238E27FC236}">
                <a16:creationId xmlns:a16="http://schemas.microsoft.com/office/drawing/2014/main" id="{78005F96-9D95-419A-6F75-3276EE3E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436938" y="9367838"/>
            <a:ext cx="3116262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9000" tIns="0" rIns="19000" bIns="0" numCol="1" anchor="b" anchorCtr="0" compatLnSpc="1">
            <a:prstTxWarp prst="textNoShape">
              <a:avLst/>
            </a:prstTxWarp>
          </a:bodyPr>
          <a:lstStyle>
            <a:lvl1pPr algn="r" defTabSz="720725">
              <a:defRPr sz="1000"/>
            </a:lvl1pPr>
          </a:lstStyle>
          <a:p>
            <a:pPr>
              <a:defRPr/>
            </a:pPr>
            <a:fld id="{8D1145F4-3D80-4328-B765-05B59AC47FB4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  <p:sp>
        <p:nvSpPr>
          <p:cNvPr id="2076" name="Rectangle 28">
            <a:extLst>
              <a:ext uri="{FF2B5EF4-FFF2-40B4-BE49-F238E27FC236}">
                <a16:creationId xmlns:a16="http://schemas.microsoft.com/office/drawing/2014/main" id="{C331EE3F-0EE9-DF15-D317-D124E656F3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983163"/>
            <a:ext cx="5476875" cy="4459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8675" tIns="42755" rIns="88675" bIns="427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Klicken Sie, um die Formate des Vorlagentextes zu bearbeiten</a:t>
            </a:r>
          </a:p>
          <a:p>
            <a:pPr lvl="1"/>
            <a:r>
              <a:rPr lang="en-US" altLang="de-DE" noProof="0"/>
              <a:t>Zweite Ebene</a:t>
            </a:r>
          </a:p>
          <a:p>
            <a:pPr lvl="2"/>
            <a:r>
              <a:rPr lang="en-US" altLang="de-DE" noProof="0"/>
              <a:t>Dritte Ebene</a:t>
            </a:r>
          </a:p>
          <a:p>
            <a:pPr lvl="3"/>
            <a:r>
              <a:rPr lang="en-US" altLang="de-DE" noProof="0"/>
              <a:t>Vierte Ebene</a:t>
            </a:r>
          </a:p>
          <a:p>
            <a:pPr lvl="4"/>
            <a:r>
              <a:rPr lang="en-US" alt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245170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3810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5715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762000" algn="l" defTabSz="85883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62DAE541-C1C5-E454-AC6E-745EDEB66A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52D2B13F-F8EF-FD8F-38D2-F2598FEAA4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0CA4A-AD56-BEEC-D5D5-CD3F972F7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0D20B7-CA83-4041-A224-59C418AEF447}" type="datetime4">
              <a:rPr lang="de-DE" altLang="de-DE" smtClean="0"/>
              <a:pPr>
                <a:defRPr/>
              </a:pPr>
              <a:t>23. Juni 2023</a:t>
            </a:fld>
            <a:endParaRPr lang="en-US" altLang="de-DE" dirty="0"/>
          </a:p>
        </p:txBody>
      </p:sp>
      <p:sp>
        <p:nvSpPr>
          <p:cNvPr id="8197" name="Slide Number Placeholder 4">
            <a:extLst>
              <a:ext uri="{FF2B5EF4-FFF2-40B4-BE49-F238E27FC236}">
                <a16:creationId xmlns:a16="http://schemas.microsoft.com/office/drawing/2014/main" id="{CC026821-FC1A-C6F0-5D04-1EEAE5EB0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1788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8988" indent="-228600" defTabSz="72072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61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33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05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7788" indent="-228600" defTabSz="72072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8D8172-48B6-44D7-AABE-28C38A321683}" type="slidenum">
              <a:rPr lang="en-US" altLang="de-DE" sz="1000" smtClean="0"/>
              <a:pPr>
                <a:spcBef>
                  <a:spcPct val="0"/>
                </a:spcBef>
              </a:pPr>
              <a:t>1</a:t>
            </a:fld>
            <a:endParaRPr lang="en-US" altLang="de-DE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39AB7DA5-09C8-CFD5-10E5-398A505613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0EF28A9C-77A1-9809-4A1E-0CDA1A162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D3D2-7D23-99D4-0C51-F9EFA5C1B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AEBBF40-D225-4CE6-8F4F-FEDEF3FA254D}" type="datetime4">
              <a:rPr lang="de-DE" altLang="de-DE" smtClean="0"/>
              <a:pPr>
                <a:defRPr/>
              </a:pPr>
              <a:t>23. Juni 2023</a:t>
            </a:fld>
            <a:endParaRPr lang="en-US" altLang="de-DE" dirty="0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DC467CAF-2724-EDCB-AAFC-8F6DFD07C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20725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9E977C-C965-41B3-8332-D1D15F95DD2E}" type="slidenum">
              <a:rPr lang="en-US" altLang="de-DE" sz="1000" smtClean="0"/>
              <a:pPr/>
              <a:t>8</a:t>
            </a:fld>
            <a:endParaRPr lang="en-US" altLang="de-DE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69FFCAE-C68C-4EFE-A337-AD72E80C6F8C}" type="datetime4">
              <a:rPr lang="de-DE" altLang="de-DE" smtClean="0"/>
              <a:pPr>
                <a:defRPr/>
              </a:pPr>
              <a:t>23. Juni 2023</a:t>
            </a:fld>
            <a:endParaRPr lang="en-US" alt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1145F4-3D80-4328-B765-05B59AC47FB4}" type="slidenum">
              <a:rPr lang="en-US" altLang="de-DE" smtClean="0"/>
              <a:pPr>
                <a:defRPr/>
              </a:pPr>
              <a:t>25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744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6">
            <a:extLst>
              <a:ext uri="{FF2B5EF4-FFF2-40B4-BE49-F238E27FC236}">
                <a16:creationId xmlns:a16="http://schemas.microsoft.com/office/drawing/2014/main" id="{68D59B35-2087-8661-DE51-90211EC565DB}"/>
              </a:ext>
            </a:extLst>
          </p:cNvPr>
          <p:cNvSpPr/>
          <p:nvPr userDrawn="1"/>
        </p:nvSpPr>
        <p:spPr>
          <a:xfrm>
            <a:off x="-2593975" y="0"/>
            <a:ext cx="2257425" cy="6213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36000" rIns="72000" bIns="36000">
            <a:spAutoFit/>
          </a:bodyPr>
          <a:lstStyle/>
          <a:p>
            <a:pPr defTabSz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de-DE" sz="11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+mn-cs"/>
              </a:rPr>
              <a:t>HANDLING NOTES</a:t>
            </a:r>
          </a:p>
          <a:p>
            <a:pPr defTabSz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defRPr/>
            </a:pPr>
            <a:r>
              <a:rPr lang="en-US" altLang="de-DE" sz="1100" b="1" u="sng" dirty="0">
                <a:latin typeface="Arial" charset="0"/>
                <a:cs typeface="+mn-cs"/>
              </a:rPr>
              <a:t>SPELLING</a:t>
            </a:r>
          </a:p>
          <a:p>
            <a:pPr marL="180000" indent="-180000" defTabSz="0">
              <a:spcBef>
                <a:spcPts val="30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/>
            </a:pPr>
            <a:r>
              <a:rPr lang="en-US" altLang="de-DE" sz="1100" dirty="0">
                <a:latin typeface="Arial" charset="0"/>
                <a:cs typeface="+mn-cs"/>
              </a:rPr>
              <a:t>Preferred language for all charts is English.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defRPr/>
            </a:pPr>
            <a:r>
              <a:rPr lang="en-US" altLang="de-DE" sz="1100" dirty="0">
                <a:latin typeface="Arial" charset="0"/>
                <a:cs typeface="+mn-cs"/>
              </a:rPr>
              <a:t>TDK and EPCOS is always written in capital letters.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Numerical formats	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No quotation marks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in numbers, e.g. 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2,222,000 instead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of  2”222’000.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numbers with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 comma up from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4 numbers, e.g. 1000,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but 50,000.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The decimal sign in English is a point,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e.g. 3.5.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Percentages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percent sign without a space, e.g. 50%.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Quantities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Add space between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number and unit, e.g.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20 V.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Headlines and chart contents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Capitalize only the first word.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Dimensions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Add spaces between numbers and multiplication signs,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e.g. 2 x 3 x 4 mm³.</a:t>
            </a:r>
          </a:p>
          <a:p>
            <a:pPr defTabSz="0">
              <a:spcBef>
                <a:spcPts val="30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Animation</a:t>
            </a:r>
          </a:p>
          <a:p>
            <a:pPr defTabSz="0">
              <a:spcBef>
                <a:spcPts val="0"/>
              </a:spcBef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Wipe from left to right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at medium speed.</a:t>
            </a: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D5B017F3-AAB7-54B1-BB83-5B97DB4B1916}"/>
              </a:ext>
            </a:extLst>
          </p:cNvPr>
          <p:cNvSpPr/>
          <p:nvPr userDrawn="1"/>
        </p:nvSpPr>
        <p:spPr>
          <a:xfrm>
            <a:off x="12528550" y="9525"/>
            <a:ext cx="2257425" cy="5627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36000" rIns="72000" bIns="36000">
            <a:spAutoFit/>
          </a:bodyPr>
          <a:lstStyle/>
          <a:p>
            <a:pPr defTabSz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de-DE" sz="11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+mn-cs"/>
              </a:rPr>
              <a:t>HANDLING NOTES</a:t>
            </a:r>
            <a:endParaRPr lang="en-US" altLang="de-DE" sz="1100" b="1" dirty="0">
              <a:latin typeface="Arial" charset="0"/>
              <a:cs typeface="+mn-cs"/>
            </a:endParaRPr>
          </a:p>
          <a:p>
            <a:pPr defTabSz="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u="sng" dirty="0">
                <a:latin typeface="Arial" charset="0"/>
                <a:cs typeface="+mn-cs"/>
              </a:rPr>
              <a:t>TYPOGRAPHY</a:t>
            </a:r>
          </a:p>
          <a:p>
            <a:pPr marL="180000" indent="-180000" defTabSz="0">
              <a:spcBef>
                <a:spcPts val="30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TDK Blue</a:t>
            </a:r>
            <a:br>
              <a:rPr lang="en-US" altLang="de-DE" sz="1100" b="1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RGB 0/70/173.</a:t>
            </a:r>
          </a:p>
          <a:p>
            <a:pPr marL="92075" indent="-92075" defTabSz="0">
              <a:spcBef>
                <a:spcPts val="300"/>
              </a:spcBef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Font and font sizes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Font color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Headline Arial bold,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26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Chart content Arial (Arial Narrow, if necessary),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as a rule: 14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Captions Arial Narrow,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as a rule: 12 point, black.</a:t>
            </a:r>
          </a:p>
          <a:p>
            <a:pPr marL="180975" indent="-180975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Not more than 3 point </a:t>
            </a:r>
            <a:br>
              <a:rPr lang="en-US" altLang="de-DE" sz="1100" dirty="0">
                <a:latin typeface="Arial" charset="0"/>
                <a:cs typeface="+mn-cs"/>
              </a:rPr>
            </a:br>
            <a:r>
              <a:rPr lang="en-US" altLang="de-DE" sz="1100" dirty="0">
                <a:latin typeface="Arial" charset="0"/>
                <a:cs typeface="+mn-cs"/>
              </a:rPr>
              <a:t>sizes in one chart. </a:t>
            </a:r>
          </a:p>
          <a:p>
            <a:pPr defTabSz="0">
              <a:spcBef>
                <a:spcPts val="300"/>
              </a:spcBef>
              <a:buClr>
                <a:schemeClr val="accent6"/>
              </a:buClr>
              <a:tabLst>
                <a:tab pos="0" algn="l"/>
              </a:tabLst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Enumerations</a:t>
            </a:r>
            <a:endParaRPr lang="en-US" altLang="de-DE" sz="1100" dirty="0">
              <a:latin typeface="Arial" charset="0"/>
              <a:cs typeface="+mn-cs"/>
            </a:endParaRP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First level </a:t>
            </a:r>
            <a:r>
              <a:rPr lang="en-US" altLang="de-DE" sz="1100" dirty="0">
                <a:solidFill>
                  <a:schemeClr val="accent6"/>
                </a:solidFill>
                <a:latin typeface="Arial"/>
                <a:cs typeface="Arial"/>
              </a:rPr>
              <a:t>●</a:t>
            </a:r>
            <a:r>
              <a:rPr lang="en-US" altLang="de-DE" sz="1100" dirty="0">
                <a:latin typeface="Arial"/>
                <a:cs typeface="Arial"/>
              </a:rPr>
              <a:t>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Black Circle</a:t>
            </a:r>
            <a:r>
              <a:rPr lang="en-US" altLang="de-DE" sz="1100" dirty="0">
                <a:latin typeface="Arial"/>
                <a:cs typeface="Arial"/>
              </a:rPr>
              <a:t>) orange RGB 247/150/70 or in the font color (black).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/>
                <a:cs typeface="Arial"/>
              </a:rPr>
              <a:t>Second level ¬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Not Sign</a:t>
            </a:r>
            <a:r>
              <a:rPr lang="en-US" altLang="de-DE" sz="1100" dirty="0">
                <a:latin typeface="Arial"/>
                <a:cs typeface="Arial"/>
              </a:rPr>
              <a:t>) in black.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/>
                <a:cs typeface="Arial"/>
              </a:rPr>
              <a:t>Third level ○ (</a:t>
            </a:r>
            <a:r>
              <a:rPr lang="en-US" altLang="de-DE" sz="1100" i="1" dirty="0">
                <a:latin typeface="Arial"/>
                <a:cs typeface="Arial"/>
              </a:rPr>
              <a:t>Normal Text</a:t>
            </a:r>
            <a:r>
              <a:rPr lang="en-US" altLang="de-DE" sz="1100" dirty="0">
                <a:latin typeface="Arial"/>
                <a:cs typeface="Arial"/>
              </a:rPr>
              <a:t>, symbol </a:t>
            </a:r>
            <a:r>
              <a:rPr lang="en-US" altLang="de-DE" sz="1100" i="1" dirty="0">
                <a:latin typeface="Arial"/>
                <a:cs typeface="Arial"/>
              </a:rPr>
              <a:t>White Circle</a:t>
            </a:r>
            <a:r>
              <a:rPr lang="en-US" altLang="de-DE" sz="1100" dirty="0">
                <a:latin typeface="Arial"/>
                <a:cs typeface="Arial"/>
              </a:rPr>
              <a:t>) in black.</a:t>
            </a:r>
          </a:p>
          <a:p>
            <a:pPr marL="180000" indent="-180000" defTabSz="0"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●"/>
              <a:tabLst>
                <a:tab pos="0" algn="l"/>
              </a:tabLst>
              <a:defRPr/>
            </a:pPr>
            <a:r>
              <a:rPr lang="en-US" altLang="de-DE" sz="1100" dirty="0">
                <a:latin typeface="Arial" charset="0"/>
                <a:cs typeface="+mn-cs"/>
              </a:rPr>
              <a:t>100% of the font size.</a:t>
            </a:r>
          </a:p>
          <a:p>
            <a:pPr defTabSz="0">
              <a:spcBef>
                <a:spcPts val="300"/>
              </a:spcBef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Bottom line </a:t>
            </a:r>
            <a:r>
              <a:rPr lang="en-US" altLang="de-DE" sz="1100" dirty="0">
                <a:latin typeface="Arial" charset="0"/>
                <a:cs typeface="+mn-cs"/>
              </a:rPr>
              <a:t>(Master)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Don’t forget to fill in the presentation topic (left side) 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and the editors notes (right side).</a:t>
            </a:r>
          </a:p>
          <a:p>
            <a:pPr defTabSz="0">
              <a:spcBef>
                <a:spcPts val="300"/>
              </a:spcBef>
              <a:defRPr/>
            </a:pPr>
            <a:r>
              <a:rPr lang="en-US" altLang="de-DE" sz="1100" b="1" dirty="0">
                <a:latin typeface="Arial" charset="0"/>
                <a:cs typeface="+mn-cs"/>
              </a:rPr>
              <a:t>Colors</a:t>
            </a:r>
          </a:p>
          <a:p>
            <a:pPr defTabSz="0">
              <a:spcBef>
                <a:spcPts val="0"/>
              </a:spcBef>
              <a:defRPr/>
            </a:pPr>
            <a:r>
              <a:rPr lang="en-US" altLang="de-DE" sz="1100" dirty="0">
                <a:latin typeface="Arial" charset="0"/>
                <a:cs typeface="+mn-cs"/>
              </a:rPr>
              <a:t>Use the predefined design colors.</a:t>
            </a:r>
          </a:p>
        </p:txBody>
      </p:sp>
      <p:sp>
        <p:nvSpPr>
          <p:cNvPr id="4" name="Text Box 272">
            <a:extLst>
              <a:ext uri="{FF2B5EF4-FFF2-40B4-BE49-F238E27FC236}">
                <a16:creationId xmlns:a16="http://schemas.microsoft.com/office/drawing/2014/main" id="{34EFA1F3-35DF-EE43-70AE-7C73EC75C5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5" name="Text Box 278">
            <a:extLst>
              <a:ext uri="{FF2B5EF4-FFF2-40B4-BE49-F238E27FC236}">
                <a16:creationId xmlns:a16="http://schemas.microsoft.com/office/drawing/2014/main" id="{6EECFC2E-63D4-9778-E834-9C88C98D3B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6" name="Text Box 279">
            <a:extLst>
              <a:ext uri="{FF2B5EF4-FFF2-40B4-BE49-F238E27FC236}">
                <a16:creationId xmlns:a16="http://schemas.microsoft.com/office/drawing/2014/main" id="{56ABB75A-AECA-D801-90FF-BD0D329558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7" name="Text Box 281">
            <a:extLst>
              <a:ext uri="{FF2B5EF4-FFF2-40B4-BE49-F238E27FC236}">
                <a16:creationId xmlns:a16="http://schemas.microsoft.com/office/drawing/2014/main" id="{4D0BA303-C8F8-D738-85E9-2C565F8EC7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8" name="Text Box 284">
            <a:extLst>
              <a:ext uri="{FF2B5EF4-FFF2-40B4-BE49-F238E27FC236}">
                <a16:creationId xmlns:a16="http://schemas.microsoft.com/office/drawing/2014/main" id="{449C88FB-86FA-F5CF-F1B0-E57061E13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9" name="Text Box 285">
            <a:extLst>
              <a:ext uri="{FF2B5EF4-FFF2-40B4-BE49-F238E27FC236}">
                <a16:creationId xmlns:a16="http://schemas.microsoft.com/office/drawing/2014/main" id="{DE699574-443E-9C50-6F60-7DAD27BCB5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" name="Text Box 286">
            <a:extLst>
              <a:ext uri="{FF2B5EF4-FFF2-40B4-BE49-F238E27FC236}">
                <a16:creationId xmlns:a16="http://schemas.microsoft.com/office/drawing/2014/main" id="{0A131D29-CF32-7A21-E08B-BAF40799C0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1" name="Text Box 291">
            <a:extLst>
              <a:ext uri="{FF2B5EF4-FFF2-40B4-BE49-F238E27FC236}">
                <a16:creationId xmlns:a16="http://schemas.microsoft.com/office/drawing/2014/main" id="{EA73EF67-2D3C-16E4-41C0-3B3332C089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2" name="Text Box 286">
            <a:extLst>
              <a:ext uri="{FF2B5EF4-FFF2-40B4-BE49-F238E27FC236}">
                <a16:creationId xmlns:a16="http://schemas.microsoft.com/office/drawing/2014/main" id="{55904FDB-41BD-3D67-F64E-B4DF7A91B0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4" name="Text Box 291">
            <a:extLst>
              <a:ext uri="{FF2B5EF4-FFF2-40B4-BE49-F238E27FC236}">
                <a16:creationId xmlns:a16="http://schemas.microsoft.com/office/drawing/2014/main" id="{79115C47-C4D5-E4B8-93FE-252B3BCEEF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5" name="Text Box 280">
            <a:extLst>
              <a:ext uri="{FF2B5EF4-FFF2-40B4-BE49-F238E27FC236}">
                <a16:creationId xmlns:a16="http://schemas.microsoft.com/office/drawing/2014/main" id="{4E94F41A-752D-71C5-694E-8A7534FD19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6" name="Text Box 280">
            <a:extLst>
              <a:ext uri="{FF2B5EF4-FFF2-40B4-BE49-F238E27FC236}">
                <a16:creationId xmlns:a16="http://schemas.microsoft.com/office/drawing/2014/main" id="{CFD02F1D-64E7-0B6A-FCAC-806DB8D61CE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pic>
        <p:nvPicPr>
          <p:cNvPr id="17" name="Bild 19" descr="TDK_Attracting_Tomorrow_klein_with_clear_zone_RGB.png">
            <a:extLst>
              <a:ext uri="{FF2B5EF4-FFF2-40B4-BE49-F238E27FC236}">
                <a16:creationId xmlns:a16="http://schemas.microsoft.com/office/drawing/2014/main" id="{C9D6AA6E-FF35-C59A-7C52-D068003E9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900113"/>
            <a:ext cx="5741988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09574" y="2198078"/>
            <a:ext cx="11377613" cy="1325929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platzhalter 46"/>
          <p:cNvSpPr>
            <a:spLocks noGrp="1"/>
          </p:cNvSpPr>
          <p:nvPr>
            <p:ph type="body" sz="quarter" idx="11"/>
          </p:nvPr>
        </p:nvSpPr>
        <p:spPr>
          <a:xfrm>
            <a:off x="409575" y="3839918"/>
            <a:ext cx="11377613" cy="702774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878587"/>
      </p:ext>
    </p:extLst>
  </p:cSld>
  <p:clrMapOvr>
    <a:masterClrMapping/>
  </p:clrMapOvr>
  <p:transition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5">
            <a:extLst>
              <a:ext uri="{FF2B5EF4-FFF2-40B4-BE49-F238E27FC236}">
                <a16:creationId xmlns:a16="http://schemas.microsoft.com/office/drawing/2014/main" id="{4E4BD398-D427-8311-F8BD-F0F220785D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91475" y="-228600"/>
            <a:ext cx="24765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5,60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09575" y="208284"/>
            <a:ext cx="7699049" cy="800219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409574" y="1276661"/>
            <a:ext cx="11377613" cy="5032064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1400"/>
            </a:lvl1pPr>
            <a:lvl2pPr>
              <a:buClr>
                <a:schemeClr val="accent6">
                  <a:lumMod val="75000"/>
                </a:schemeClr>
              </a:buClr>
              <a:defRPr sz="1400"/>
            </a:lvl2pPr>
            <a:lvl3pPr marL="358775" indent="-179388">
              <a:buFont typeface="Lucida Grande"/>
              <a:buChar char="¬"/>
              <a:defRPr sz="1400"/>
            </a:lvl3pPr>
            <a:lvl4pPr>
              <a:defRPr sz="1400"/>
            </a:lvl4pPr>
            <a:lvl5pPr marL="712788" indent="-176213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4618239"/>
      </p:ext>
    </p:extLst>
  </p:cSld>
  <p:clrMapOvr>
    <a:masterClrMapping/>
  </p:clrMapOvr>
  <p:transition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72">
            <a:extLst>
              <a:ext uri="{FF2B5EF4-FFF2-40B4-BE49-F238E27FC236}">
                <a16:creationId xmlns:a16="http://schemas.microsoft.com/office/drawing/2014/main" id="{6EB249BF-7027-B249-5EC7-1F362B0BBA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3" name="Text Box 278">
            <a:extLst>
              <a:ext uri="{FF2B5EF4-FFF2-40B4-BE49-F238E27FC236}">
                <a16:creationId xmlns:a16="http://schemas.microsoft.com/office/drawing/2014/main" id="{716E8B39-2F16-2A16-C8E5-3D58CE47D4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4" name="Text Box 279">
            <a:extLst>
              <a:ext uri="{FF2B5EF4-FFF2-40B4-BE49-F238E27FC236}">
                <a16:creationId xmlns:a16="http://schemas.microsoft.com/office/drawing/2014/main" id="{B8E76565-EABD-8F1F-EB00-C1AB880CAE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5" name="Text Box 281">
            <a:extLst>
              <a:ext uri="{FF2B5EF4-FFF2-40B4-BE49-F238E27FC236}">
                <a16:creationId xmlns:a16="http://schemas.microsoft.com/office/drawing/2014/main" id="{4901DF8D-7C8D-27A0-D964-077974EF8C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6" name="Text Box 284">
            <a:extLst>
              <a:ext uri="{FF2B5EF4-FFF2-40B4-BE49-F238E27FC236}">
                <a16:creationId xmlns:a16="http://schemas.microsoft.com/office/drawing/2014/main" id="{C3AF3821-5F22-0F3D-6439-E0EFDDD289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7" name="Text Box 285">
            <a:extLst>
              <a:ext uri="{FF2B5EF4-FFF2-40B4-BE49-F238E27FC236}">
                <a16:creationId xmlns:a16="http://schemas.microsoft.com/office/drawing/2014/main" id="{B207A9C9-BBB2-91CF-B2F9-AEC33EC918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8" name="Text Box 286">
            <a:extLst>
              <a:ext uri="{FF2B5EF4-FFF2-40B4-BE49-F238E27FC236}">
                <a16:creationId xmlns:a16="http://schemas.microsoft.com/office/drawing/2014/main" id="{563B1392-FC92-137C-46FF-46B7E7616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9" name="Text Box 291">
            <a:extLst>
              <a:ext uri="{FF2B5EF4-FFF2-40B4-BE49-F238E27FC236}">
                <a16:creationId xmlns:a16="http://schemas.microsoft.com/office/drawing/2014/main" id="{246051CA-A7F7-704E-E74E-9A9CD311E8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0" name="Text Box 280">
            <a:extLst>
              <a:ext uri="{FF2B5EF4-FFF2-40B4-BE49-F238E27FC236}">
                <a16:creationId xmlns:a16="http://schemas.microsoft.com/office/drawing/2014/main" id="{5CB89FC2-CE33-AED7-2662-B8D0DFD3CD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8763" y="4556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1" name="Text Box 286">
            <a:extLst>
              <a:ext uri="{FF2B5EF4-FFF2-40B4-BE49-F238E27FC236}">
                <a16:creationId xmlns:a16="http://schemas.microsoft.com/office/drawing/2014/main" id="{26AB70E6-C327-D2F4-7C5D-F2D0DC94CE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2" name="Text Box 291">
            <a:extLst>
              <a:ext uri="{FF2B5EF4-FFF2-40B4-BE49-F238E27FC236}">
                <a16:creationId xmlns:a16="http://schemas.microsoft.com/office/drawing/2014/main" id="{2289DD82-0288-889B-9EB4-234EB04D9E7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3" name="Text Box 280">
            <a:extLst>
              <a:ext uri="{FF2B5EF4-FFF2-40B4-BE49-F238E27FC236}">
                <a16:creationId xmlns:a16="http://schemas.microsoft.com/office/drawing/2014/main" id="{E8F6175A-97DC-FC46-7666-A94A83081B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76138" y="4556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de-DE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F03CA4C6-5881-2095-EAEC-FCFFF948F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9575" y="6124575"/>
            <a:ext cx="11377613" cy="2143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66925" algn="l"/>
                <a:tab pos="3314700" algn="l"/>
                <a:tab pos="3857625" algn="l"/>
                <a:tab pos="45720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400" b="1" dirty="0">
                <a:cs typeface="+mn-cs"/>
              </a:rPr>
              <a:t>www.global.tdk.com • www.epcos.com</a:t>
            </a:r>
            <a:endParaRPr lang="en-US" altLang="de-DE" sz="1400" b="1" dirty="0">
              <a:cs typeface="+mn-cs"/>
              <a:sym typeface="Symbol" pitchFamily="18" charset="2"/>
            </a:endParaRPr>
          </a:p>
        </p:txBody>
      </p:sp>
      <p:pic>
        <p:nvPicPr>
          <p:cNvPr id="15" name="Picture 7" descr="TDK CI Mark_blue_RGB_highres">
            <a:extLst>
              <a:ext uri="{FF2B5EF4-FFF2-40B4-BE49-F238E27FC236}">
                <a16:creationId xmlns:a16="http://schemas.microsoft.com/office/drawing/2014/main" id="{B02B0424-085A-30FE-C10E-033570ACF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2879725"/>
            <a:ext cx="2679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465958"/>
      </p:ext>
    </p:extLst>
  </p:cSld>
  <p:clrMapOvr>
    <a:masterClrMapping/>
  </p:clrMapOvr>
  <p:transition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244">
            <a:extLst>
              <a:ext uri="{FF2B5EF4-FFF2-40B4-BE49-F238E27FC236}">
                <a16:creationId xmlns:a16="http://schemas.microsoft.com/office/drawing/2014/main" id="{8B025B33-B56F-3CBE-6662-2F9D4A7BD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6553200"/>
            <a:ext cx="840898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Internship presentation</a:t>
            </a:r>
            <a:endParaRPr lang="en-US" altLang="de-DE" sz="1000" dirty="0">
              <a:solidFill>
                <a:schemeClr val="tx1">
                  <a:lumMod val="50000"/>
                  <a:lumOff val="50000"/>
                </a:schemeClr>
              </a:solidFill>
              <a:cs typeface="+mn-cs"/>
            </a:endParaRPr>
          </a:p>
        </p:txBody>
      </p:sp>
      <p:sp>
        <p:nvSpPr>
          <p:cNvPr id="1027" name="Line 266">
            <a:extLst>
              <a:ext uri="{FF2B5EF4-FFF2-40B4-BE49-F238E27FC236}">
                <a16:creationId xmlns:a16="http://schemas.microsoft.com/office/drawing/2014/main" id="{3B06B549-F338-D126-1B37-1595FFACA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575" y="6454775"/>
            <a:ext cx="11377613" cy="0"/>
          </a:xfrm>
          <a:prstGeom prst="line">
            <a:avLst/>
          </a:prstGeom>
          <a:noFill/>
          <a:ln w="12700">
            <a:solidFill>
              <a:srgbClr val="0046A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031" name="Text Box 272">
            <a:extLst>
              <a:ext uri="{FF2B5EF4-FFF2-40B4-BE49-F238E27FC236}">
                <a16:creationId xmlns:a16="http://schemas.microsoft.com/office/drawing/2014/main" id="{99EF744F-DE6A-6321-EF01-E03A01B1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4313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2" name="Text Box 278">
            <a:extLst>
              <a:ext uri="{FF2B5EF4-FFF2-40B4-BE49-F238E27FC236}">
                <a16:creationId xmlns:a16="http://schemas.microsoft.com/office/drawing/2014/main" id="{49BBE95F-654C-5C47-6B52-29887250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988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33" name="Text Box 279">
            <a:extLst>
              <a:ext uri="{FF2B5EF4-FFF2-40B4-BE49-F238E27FC236}">
                <a16:creationId xmlns:a16="http://schemas.microsoft.com/office/drawing/2014/main" id="{1AAFBFC3-8EEC-0695-BDF5-6F4C05C6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6927850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5" name="Text Box 281">
            <a:extLst>
              <a:ext uri="{FF2B5EF4-FFF2-40B4-BE49-F238E27FC236}">
                <a16:creationId xmlns:a16="http://schemas.microsoft.com/office/drawing/2014/main" id="{6F803F02-F60A-F7F8-5546-05FA4E20A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4313" y="6927850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6" name="Text Box 284">
            <a:extLst>
              <a:ext uri="{FF2B5EF4-FFF2-40B4-BE49-F238E27FC236}">
                <a16:creationId xmlns:a16="http://schemas.microsoft.com/office/drawing/2014/main" id="{7A014480-2FC2-B4C3-DB6C-B91B8C2E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-220663"/>
            <a:ext cx="249238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15,8</a:t>
            </a:r>
          </a:p>
        </p:txBody>
      </p:sp>
      <p:sp>
        <p:nvSpPr>
          <p:cNvPr id="1037" name="Text Box 285">
            <a:extLst>
              <a:ext uri="{FF2B5EF4-FFF2-40B4-BE49-F238E27FC236}">
                <a16:creationId xmlns:a16="http://schemas.microsoft.com/office/drawing/2014/main" id="{4EED27E9-2A55-FD63-978D-8B749F05F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988" y="-220663"/>
            <a:ext cx="249237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0,00</a:t>
            </a:r>
          </a:p>
        </p:txBody>
      </p:sp>
      <p:sp>
        <p:nvSpPr>
          <p:cNvPr id="1038" name="Text Box 286">
            <a:extLst>
              <a:ext uri="{FF2B5EF4-FFF2-40B4-BE49-F238E27FC236}">
                <a16:creationId xmlns:a16="http://schemas.microsoft.com/office/drawing/2014/main" id="{3F1E8CCF-D679-75E8-823E-8A71FD21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1039" name="Text Box 291">
            <a:extLst>
              <a:ext uri="{FF2B5EF4-FFF2-40B4-BE49-F238E27FC236}">
                <a16:creationId xmlns:a16="http://schemas.microsoft.com/office/drawing/2014/main" id="{48D6571C-3A89-A38C-76FE-684186232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1041" name="Text Box 304">
            <a:extLst>
              <a:ext uri="{FF2B5EF4-FFF2-40B4-BE49-F238E27FC236}">
                <a16:creationId xmlns:a16="http://schemas.microsoft.com/office/drawing/2014/main" id="{288E5681-C071-8DDC-5A3D-08E5B95FD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00" y="6503988"/>
            <a:ext cx="3430588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de-DE" sz="800" dirty="0">
                <a:solidFill>
                  <a:srgbClr val="7F7F7F"/>
                </a:solidFill>
              </a:rPr>
              <a:t>© </a:t>
            </a:r>
            <a:r>
              <a:rPr lang="en-US" altLang="de-DE" sz="800" b="1" dirty="0">
                <a:solidFill>
                  <a:srgbClr val="7F7F7F"/>
                </a:solidFill>
              </a:rPr>
              <a:t>PT TDK ELECTRONICS INDONESIA </a:t>
            </a:r>
            <a:r>
              <a:rPr lang="en-US" altLang="de-DE" sz="800" dirty="0">
                <a:solidFill>
                  <a:srgbClr val="7F7F7F"/>
                </a:solidFill>
              </a:rPr>
              <a:t> </a:t>
            </a:r>
            <a:r>
              <a:rPr lang="en-US" altLang="de-DE" sz="800" dirty="0">
                <a:solidFill>
                  <a:srgbClr val="7F7F7F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</a:t>
            </a:r>
            <a:r>
              <a:rPr lang="en-US" altLang="de-DE" sz="800" dirty="0">
                <a:solidFill>
                  <a:srgbClr val="7F7F7F"/>
                </a:solidFill>
              </a:rPr>
              <a:t> 2022</a:t>
            </a:r>
          </a:p>
          <a:p>
            <a:pPr algn="r" eaLnBrk="1" hangingPunct="1">
              <a:defRPr/>
            </a:pPr>
            <a:r>
              <a:rPr lang="en-US" altLang="de-DE" sz="800" dirty="0">
                <a:solidFill>
                  <a:srgbClr val="7F7F7F"/>
                </a:solidFill>
              </a:rPr>
              <a:t>BT TPS HR </a:t>
            </a:r>
            <a:r>
              <a:rPr lang="en-US" altLang="de-DE" sz="800" dirty="0">
                <a:solidFill>
                  <a:srgbClr val="7F7F7F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</a:t>
            </a:r>
            <a:r>
              <a:rPr lang="en-US" altLang="de-DE" sz="800" dirty="0">
                <a:solidFill>
                  <a:srgbClr val="7F7F7F"/>
                </a:solidFill>
              </a:rPr>
              <a:t> </a:t>
            </a:r>
          </a:p>
        </p:txBody>
      </p:sp>
      <p:sp>
        <p:nvSpPr>
          <p:cNvPr id="21" name="Text Box 280">
            <a:extLst>
              <a:ext uri="{FF2B5EF4-FFF2-40B4-BE49-F238E27FC236}">
                <a16:creationId xmlns:a16="http://schemas.microsoft.com/office/drawing/2014/main" id="{8A0F5510-0405-C8A5-CA52-2367A9E7E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763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23" name="Text Box 286">
            <a:extLst>
              <a:ext uri="{FF2B5EF4-FFF2-40B4-BE49-F238E27FC236}">
                <a16:creationId xmlns:a16="http://schemas.microsoft.com/office/drawing/2014/main" id="{04014228-0D4F-7210-8BB9-EA0F40228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6245225"/>
            <a:ext cx="177800" cy="1539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sp>
        <p:nvSpPr>
          <p:cNvPr id="24" name="Text Box 291">
            <a:extLst>
              <a:ext uri="{FF2B5EF4-FFF2-40B4-BE49-F238E27FC236}">
                <a16:creationId xmlns:a16="http://schemas.microsoft.com/office/drawing/2014/main" id="{3AB28784-D4B2-2BFE-8FEE-9A0BCD4BF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119221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6,0</a:t>
            </a:r>
          </a:p>
        </p:txBody>
      </p:sp>
      <p:sp>
        <p:nvSpPr>
          <p:cNvPr id="25" name="Text Box 280">
            <a:extLst>
              <a:ext uri="{FF2B5EF4-FFF2-40B4-BE49-F238E27FC236}">
                <a16:creationId xmlns:a16="http://schemas.microsoft.com/office/drawing/2014/main" id="{C8A143FD-6907-D3F6-A383-D5DEB96A5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138" y="461963"/>
            <a:ext cx="177800" cy="1539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de-DE" sz="1000" dirty="0">
                <a:solidFill>
                  <a:schemeClr val="bg1"/>
                </a:solidFill>
                <a:cs typeface="+mn-cs"/>
              </a:rPr>
              <a:t>8,0</a:t>
            </a:r>
          </a:p>
        </p:txBody>
      </p:sp>
      <p:pic>
        <p:nvPicPr>
          <p:cNvPr id="2" name="Bild 17" descr="TDK_Attracting_Tomorrow_klein_with_clear_zone_RGB.png">
            <a:extLst>
              <a:ext uri="{FF2B5EF4-FFF2-40B4-BE49-F238E27FC236}">
                <a16:creationId xmlns:a16="http://schemas.microsoft.com/office/drawing/2014/main" id="{669C3DD4-FD76-7A58-0ACC-85527BD26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13" y="296863"/>
            <a:ext cx="30146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1" r:id="rId1"/>
    <p:sldLayoutId id="2147485062" r:id="rId2"/>
    <p:sldLayoutId id="2147485063" r:id="rId3"/>
  </p:sldLayoutIdLst>
  <p:transition advClick="0">
    <p:wipe dir="r"/>
  </p:transition>
  <p:txStyles>
    <p:titleStyle>
      <a:lvl1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2pPr>
      <a:lvl3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3pPr>
      <a:lvl4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4pPr>
      <a:lvl5pPr algn="l" defTabSz="717550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5pPr>
      <a:lvl6pPr marL="4572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6pPr>
      <a:lvl7pPr marL="9144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7pPr>
      <a:lvl8pPr marL="13716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8pPr>
      <a:lvl9pPr marL="1828800" algn="l" defTabSz="717550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9pPr>
    </p:titleStyle>
    <p:bodyStyle>
      <a:lvl1pPr algn="l" defTabSz="863600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Font typeface="Symbol" panose="05050102010706020507" pitchFamily="18" charset="2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180975" indent="-179388" algn="l" defTabSz="863600" rtl="0" eaLnBrk="0" fontAlgn="base" hangingPunct="0">
        <a:spcBef>
          <a:spcPct val="0"/>
        </a:spcBef>
        <a:spcAft>
          <a:spcPct val="0"/>
        </a:spcAft>
        <a:buClr>
          <a:srgbClr val="F79646"/>
        </a:buClr>
        <a:buFont typeface="Arial" panose="020B0604020202020204" pitchFamily="34" charset="0"/>
        <a:buChar char="●"/>
        <a:defRPr sz="1600">
          <a:solidFill>
            <a:schemeClr val="tx1"/>
          </a:solidFill>
          <a:latin typeface="+mn-lt"/>
        </a:defRPr>
      </a:lvl2pPr>
      <a:lvl3pPr marL="358775" indent="-179388" algn="l" defTabSz="86360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Ø"/>
        <a:defRPr sz="1600">
          <a:solidFill>
            <a:schemeClr val="tx1"/>
          </a:solidFill>
          <a:latin typeface="+mn-lt"/>
        </a:defRPr>
      </a:lvl3pPr>
      <a:lvl4pPr marL="539750" indent="-179388" algn="l" defTabSz="86360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○"/>
        <a:defRPr sz="1600">
          <a:solidFill>
            <a:schemeClr val="tx1"/>
          </a:solidFill>
          <a:latin typeface="+mn-lt"/>
        </a:defRPr>
      </a:lvl4pPr>
      <a:lvl5pPr marL="2706688" indent="-268288" algn="l" defTabSz="8636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31638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36210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40782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4535488" indent="-268288" algn="l" defTabSz="863600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platzhalter 50">
            <a:extLst>
              <a:ext uri="{FF2B5EF4-FFF2-40B4-BE49-F238E27FC236}">
                <a16:creationId xmlns:a16="http://schemas.microsoft.com/office/drawing/2014/main" id="{B756F682-A92A-3CE4-6899-20C041A0D1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auto">
          <a:xfrm>
            <a:off x="8323263" y="5602288"/>
            <a:ext cx="3463925" cy="7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b="1" dirty="0">
                <a:cs typeface="Arial" panose="020B0604020202020204" pitchFamily="34" charset="0"/>
              </a:rPr>
              <a:t>PT TDK ELECTRONICS INDONESIA</a:t>
            </a:r>
          </a:p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dirty="0">
                <a:cs typeface="Arial" panose="020B0604020202020204" pitchFamily="34" charset="0"/>
              </a:rPr>
              <a:t>TPS </a:t>
            </a:r>
            <a:r>
              <a:rPr lang="en-US" altLang="de-DE" sz="1400" dirty="0"/>
              <a:t>Business Group </a:t>
            </a:r>
            <a:r>
              <a:rPr lang="en-US" altLang="de-DE" sz="1400" dirty="0">
                <a:cs typeface="Arial" panose="020B0604020202020204" pitchFamily="34" charset="0"/>
              </a:rPr>
              <a:t>•</a:t>
            </a:r>
            <a:r>
              <a:rPr lang="en-US" altLang="de-DE" sz="1400" dirty="0"/>
              <a:t> </a:t>
            </a:r>
            <a:r>
              <a:rPr lang="en-US" altLang="de-DE" sz="1400" dirty="0">
                <a:cs typeface="Arial" panose="020B0604020202020204" pitchFamily="34" charset="0"/>
              </a:rPr>
              <a:t>BT TPS HR</a:t>
            </a:r>
            <a:endParaRPr lang="en-US" altLang="de-DE" sz="1400" dirty="0"/>
          </a:p>
          <a:p>
            <a:pPr algn="r">
              <a:tabLst>
                <a:tab pos="3314700" algn="l"/>
                <a:tab pos="3857625" algn="l"/>
                <a:tab pos="4572000" algn="l"/>
              </a:tabLst>
            </a:pPr>
            <a:r>
              <a:rPr lang="en-US" altLang="de-DE" sz="1400" dirty="0" err="1">
                <a:cs typeface="Arial" panose="020B0604020202020204" pitchFamily="34" charset="0"/>
              </a:rPr>
              <a:t>Batam</a:t>
            </a:r>
            <a:r>
              <a:rPr lang="en-US" altLang="de-DE" sz="1400" dirty="0"/>
              <a:t>, Indonesia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C86124B9-66B5-C5BB-82CA-609CA332A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4077270"/>
            <a:ext cx="5865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3000" dirty="0">
                <a:solidFill>
                  <a:srgbClr val="000000"/>
                </a:solidFill>
                <a:latin typeface="Calibri" panose="020F0502020204030204" pitchFamily="34" charset="0"/>
              </a:rPr>
              <a:t>05 April 2023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05E5D7A6-2787-CEF9-5D4B-4DBDCE4DB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2318768"/>
            <a:ext cx="5865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3000" dirty="0">
                <a:solidFill>
                  <a:srgbClr val="000000"/>
                </a:solidFill>
                <a:latin typeface="Calibri" panose="020F0502020204030204" pitchFamily="34" charset="0"/>
              </a:rPr>
              <a:t>Internship Project: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CEB2EFF4-811B-1058-C1FC-4491404F7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27" y="3090446"/>
            <a:ext cx="1120529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de-DE" sz="4400" b="1" dirty="0">
                <a:solidFill>
                  <a:srgbClr val="000000"/>
                </a:solidFill>
                <a:latin typeface="Calibri" panose="020F0502020204030204" pitchFamily="34" charset="0"/>
              </a:rPr>
              <a:t>Monitoring Rapid Temperature Cycle in Liquid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36433" y="3402767"/>
            <a:ext cx="11755697" cy="2353456"/>
          </a:xfrm>
          <a:prstGeom prst="roundRect">
            <a:avLst>
              <a:gd name="adj" fmla="val 206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0000" y="326978"/>
            <a:ext cx="4618400" cy="369332"/>
          </a:xfrm>
        </p:spPr>
        <p:txBody>
          <a:bodyPr/>
          <a:lstStyle/>
          <a:p>
            <a:pPr algn="ctr"/>
            <a:r>
              <a:rPr lang="en-US" sz="2400" dirty="0" smtClean="0"/>
              <a:t>Maximum collected samples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477718" y="1528997"/>
            <a:ext cx="104931" cy="7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0600E4-8B38-CD23-DFE3-9215DCF4E88C}"/>
              </a:ext>
            </a:extLst>
          </p:cNvPr>
          <p:cNvSpPr/>
          <p:nvPr/>
        </p:nvSpPr>
        <p:spPr bwMode="auto">
          <a:xfrm>
            <a:off x="119922" y="3222885"/>
            <a:ext cx="5981076" cy="26982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92058" y="2625113"/>
            <a:ext cx="497132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39 samples</a:t>
            </a:r>
            <a:r>
              <a:rPr lang="en-US" dirty="0"/>
              <a:t> </a:t>
            </a:r>
            <a:r>
              <a:rPr lang="en-US" dirty="0" smtClean="0"/>
              <a:t>x 5 slots  x 16 DMM = 3.120 samples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0600E4-8B38-CD23-DFE3-9215DCF4E88C}"/>
              </a:ext>
            </a:extLst>
          </p:cNvPr>
          <p:cNvSpPr/>
          <p:nvPr/>
        </p:nvSpPr>
        <p:spPr bwMode="auto">
          <a:xfrm>
            <a:off x="6163459" y="3240375"/>
            <a:ext cx="5945181" cy="2680740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473535" y="2625113"/>
            <a:ext cx="280971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And more N computer….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 bwMode="auto">
          <a:xfrm flipV="1">
            <a:off x="3477718" y="2963667"/>
            <a:ext cx="0" cy="259218"/>
          </a:xfrm>
          <a:prstGeom prst="straightConnector1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8835887" y="2963667"/>
            <a:ext cx="17992" cy="259218"/>
          </a:xfrm>
          <a:prstGeom prst="straightConnector1">
            <a:avLst/>
          </a:prstGeom>
          <a:ln w="34925"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699049" cy="400110"/>
          </a:xfrm>
        </p:spPr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851" y="1534617"/>
            <a:ext cx="43283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 smtClean="0"/>
              <a:t>A Digital Multi mater module </a:t>
            </a:r>
            <a:r>
              <a:rPr lang="en-US" altLang="en-US" sz="2400" dirty="0"/>
              <a:t>used for data </a:t>
            </a:r>
            <a:r>
              <a:rPr lang="en-GB" sz="2400" dirty="0"/>
              <a:t>acquisition, switching ,data logging, for sampling data on sensor</a:t>
            </a:r>
            <a:endParaRPr lang="en-US" sz="24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19CCA19-3364-74F2-1A5E-624A62B63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850" y="4160123"/>
            <a:ext cx="43283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 smtClean="0"/>
              <a:t>A thermocouple module used </a:t>
            </a:r>
            <a:r>
              <a:rPr lang="en-US" altLang="en-US" sz="2400" dirty="0"/>
              <a:t>for reading data analog on </a:t>
            </a:r>
            <a:r>
              <a:rPr lang="en-US" altLang="en-US" sz="2400" dirty="0" smtClean="0"/>
              <a:t>sensor and convert to digital such as temperature.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45D6D-D657-FBFD-A1E5-D055E79EBD44}"/>
              </a:ext>
            </a:extLst>
          </p:cNvPr>
          <p:cNvSpPr/>
          <p:nvPr/>
        </p:nvSpPr>
        <p:spPr bwMode="auto">
          <a:xfrm>
            <a:off x="899886" y="1204686"/>
            <a:ext cx="1828800" cy="174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2FCF34-96D1-7BE0-823A-E73E6B0B3FCB}"/>
              </a:ext>
            </a:extLst>
          </p:cNvPr>
          <p:cNvSpPr/>
          <p:nvPr/>
        </p:nvSpPr>
        <p:spPr bwMode="auto">
          <a:xfrm>
            <a:off x="3531370" y="4180942"/>
            <a:ext cx="2044797" cy="155794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A88127-DFBF-E4DB-BC47-49474601AA2B}"/>
              </a:ext>
            </a:extLst>
          </p:cNvPr>
          <p:cNvSpPr/>
          <p:nvPr/>
        </p:nvSpPr>
        <p:spPr bwMode="auto">
          <a:xfrm>
            <a:off x="1085231" y="4180942"/>
            <a:ext cx="2044797" cy="155794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D807B7-24E2-6D1E-BE8A-E586C01D16FD}"/>
              </a:ext>
            </a:extLst>
          </p:cNvPr>
          <p:cNvSpPr/>
          <p:nvPr/>
        </p:nvSpPr>
        <p:spPr bwMode="auto">
          <a:xfrm>
            <a:off x="1085230" y="1610087"/>
            <a:ext cx="2044797" cy="155794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64A0-177E-BA29-88AC-E8FA8CAE7CC2}"/>
              </a:ext>
            </a:extLst>
          </p:cNvPr>
          <p:cNvSpPr/>
          <p:nvPr/>
        </p:nvSpPr>
        <p:spPr bwMode="auto">
          <a:xfrm>
            <a:off x="3531370" y="1610087"/>
            <a:ext cx="2044797" cy="155794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184058" y="3616042"/>
            <a:ext cx="9457166" cy="32316"/>
          </a:xfrm>
          <a:prstGeom prst="roundRect">
            <a:avLst/>
          </a:prstGeom>
          <a:solidFill>
            <a:srgbClr val="000000"/>
          </a:solidFill>
          <a:ln>
            <a:noFill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1663996" y="1204686"/>
            <a:ext cx="14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Front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4110136" y="1204686"/>
            <a:ext cx="14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1667752" y="3792107"/>
            <a:ext cx="1001318" cy="330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Front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4113892" y="3792107"/>
            <a:ext cx="1001318" cy="330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760109"/>
            <a:ext cx="7699049" cy="400110"/>
          </a:xfrm>
        </p:spPr>
        <p:txBody>
          <a:bodyPr/>
          <a:lstStyle/>
          <a:p>
            <a:r>
              <a:rPr lang="en-US" dirty="0" smtClean="0"/>
              <a:t>Thermocouple Module for </a:t>
            </a:r>
            <a:r>
              <a:rPr lang="en-US" dirty="0"/>
              <a:t>Data Collection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974" y="1626481"/>
            <a:ext cx="3934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400" dirty="0"/>
              <a:t>Hot Temperature bath </a:t>
            </a:r>
            <a:endParaRPr lang="en-US" sz="24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517" y="1611526"/>
            <a:ext cx="363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sz="2400" dirty="0"/>
              <a:t>Cold </a:t>
            </a:r>
            <a:r>
              <a:rPr lang="en-US" altLang="en-US" sz="2400" dirty="0"/>
              <a:t>Temperature  </a:t>
            </a:r>
            <a:r>
              <a:rPr lang="en-US" sz="2400" dirty="0"/>
              <a:t>bath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C2A43-D548-BC8D-BCAE-BC95B1578B8D}"/>
              </a:ext>
            </a:extLst>
          </p:cNvPr>
          <p:cNvSpPr/>
          <p:nvPr/>
        </p:nvSpPr>
        <p:spPr bwMode="auto">
          <a:xfrm>
            <a:off x="6323008" y="2206171"/>
            <a:ext cx="5564191" cy="343680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17E9D3-29F9-A769-8F7D-07B855075F44}"/>
              </a:ext>
            </a:extLst>
          </p:cNvPr>
          <p:cNvSpPr/>
          <p:nvPr/>
        </p:nvSpPr>
        <p:spPr bwMode="auto">
          <a:xfrm>
            <a:off x="311151" y="2073191"/>
            <a:ext cx="5564191" cy="3569781"/>
          </a:xfrm>
          <a:prstGeom prst="roundRect">
            <a:avLst>
              <a:gd name="adj" fmla="val 0"/>
            </a:avLst>
          </a:pr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r>
              <a:rPr lang="en-US" sz="2000" dirty="0"/>
              <a:t>1. Welcome screen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4E050A-6229-3367-DA83-09618A34F647}"/>
              </a:ext>
            </a:extLst>
          </p:cNvPr>
          <p:cNvSpPr>
            <a:spLocks noGrp="1"/>
          </p:cNvSpPr>
          <p:nvPr/>
        </p:nvSpPr>
        <p:spPr>
          <a:xfrm>
            <a:off x="359999" y="249945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B6EA3-3232-0935-0739-1579BDF0FCCE}"/>
              </a:ext>
            </a:extLst>
          </p:cNvPr>
          <p:cNvSpPr/>
          <p:nvPr/>
        </p:nvSpPr>
        <p:spPr bwMode="auto">
          <a:xfrm>
            <a:off x="2361063" y="1120110"/>
            <a:ext cx="7699049" cy="5103269"/>
          </a:xfrm>
          <a:prstGeom prst="roundRect">
            <a:avLst>
              <a:gd name="adj" fmla="val 7842"/>
            </a:avLst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7D6D1F-FF69-74EC-AA93-18A74A9FDBD1}"/>
              </a:ext>
            </a:extLst>
          </p:cNvPr>
          <p:cNvSpPr/>
          <p:nvPr/>
        </p:nvSpPr>
        <p:spPr bwMode="auto">
          <a:xfrm>
            <a:off x="2354285" y="1120109"/>
            <a:ext cx="7699049" cy="5103269"/>
          </a:xfrm>
          <a:prstGeom prst="roundRect">
            <a:avLst>
              <a:gd name="adj" fmla="val 7842"/>
            </a:avLst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9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360000" y="1397000"/>
            <a:ext cx="8415700" cy="4953000"/>
          </a:xfrm>
          <a:prstGeom prst="roundRect">
            <a:avLst>
              <a:gd name="adj" fmla="val 3077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r>
              <a:rPr lang="en-US" sz="2000" dirty="0"/>
              <a:t>2. Voltage Realtime Monitoring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9C0EF2F-5150-95B8-BF34-A3AD17688F35}"/>
              </a:ext>
            </a:extLst>
          </p:cNvPr>
          <p:cNvSpPr txBox="1"/>
          <p:nvPr/>
        </p:nvSpPr>
        <p:spPr>
          <a:xfrm>
            <a:off x="9259044" y="4207707"/>
            <a:ext cx="22597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Sample Parameters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364922" y="2220753"/>
            <a:ext cx="22597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Graphic chart area.</a:t>
            </a:r>
          </a:p>
          <a:p>
            <a:r>
              <a:rPr lang="en-US" dirty="0"/>
              <a:t>Realtime data will shows following mouse cursor</a:t>
            </a: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E8600B8D-5AB2-5FF4-9C1E-68C0E5897200}"/>
              </a:ext>
            </a:extLst>
          </p:cNvPr>
          <p:cNvSpPr txBox="1"/>
          <p:nvPr/>
        </p:nvSpPr>
        <p:spPr>
          <a:xfrm>
            <a:off x="9316796" y="1103614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Detail measurement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C1E98-7A83-5F74-7AB2-2EE1CE9AC5CC}"/>
              </a:ext>
            </a:extLst>
          </p:cNvPr>
          <p:cNvSpPr/>
          <p:nvPr/>
        </p:nvSpPr>
        <p:spPr bwMode="auto">
          <a:xfrm>
            <a:off x="7508308" y="2917775"/>
            <a:ext cx="1212734" cy="2306148"/>
          </a:xfrm>
          <a:prstGeom prst="rect">
            <a:avLst/>
          </a:prstGeom>
          <a:noFill/>
          <a:ln w="349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D88F1-52C2-634E-D498-F6D739057362}"/>
              </a:ext>
            </a:extLst>
          </p:cNvPr>
          <p:cNvSpPr/>
          <p:nvPr/>
        </p:nvSpPr>
        <p:spPr bwMode="auto">
          <a:xfrm>
            <a:off x="3786640" y="1775462"/>
            <a:ext cx="3573571" cy="4001473"/>
          </a:xfrm>
          <a:prstGeom prst="rect">
            <a:avLst/>
          </a:prstGeom>
          <a:noFill/>
          <a:ln w="349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0600E4-8B38-CD23-DFE3-9215DCF4E88C}"/>
              </a:ext>
            </a:extLst>
          </p:cNvPr>
          <p:cNvSpPr/>
          <p:nvPr/>
        </p:nvSpPr>
        <p:spPr bwMode="auto">
          <a:xfrm>
            <a:off x="711200" y="1456831"/>
            <a:ext cx="2832100" cy="463916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1FBE5-9E5E-1E77-76B4-E905D84A037B}"/>
              </a:ext>
            </a:extLst>
          </p:cNvPr>
          <p:cNvCxnSpPr/>
          <p:nvPr/>
        </p:nvCxnSpPr>
        <p:spPr bwMode="auto">
          <a:xfrm flipH="1">
            <a:off x="7360211" y="2759362"/>
            <a:ext cx="2012331" cy="0"/>
          </a:xfrm>
          <a:prstGeom prst="straightConnector1">
            <a:avLst/>
          </a:prstGeom>
          <a:noFill/>
          <a:ln w="349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6F7202-E403-26A5-CD35-389C92BB962A}"/>
              </a:ext>
            </a:extLst>
          </p:cNvPr>
          <p:cNvCxnSpPr/>
          <p:nvPr/>
        </p:nvCxnSpPr>
        <p:spPr bwMode="auto">
          <a:xfrm>
            <a:off x="8721042" y="4356100"/>
            <a:ext cx="538002" cy="10063"/>
          </a:xfrm>
          <a:prstGeom prst="straightConnector1">
            <a:avLst/>
          </a:prstGeom>
          <a:noFill/>
          <a:ln w="349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>
            <a:endCxn id="16" idx="0"/>
          </p:cNvCxnSpPr>
          <p:nvPr/>
        </p:nvCxnSpPr>
        <p:spPr bwMode="auto">
          <a:xfrm rot="10800000" flipV="1">
            <a:off x="2127250" y="1211813"/>
            <a:ext cx="7189546" cy="245017"/>
          </a:xfrm>
          <a:prstGeom prst="bentConnector2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6943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3606800" y="1257300"/>
            <a:ext cx="8293100" cy="4686300"/>
          </a:xfrm>
          <a:prstGeom prst="roundRect">
            <a:avLst>
              <a:gd name="adj" fmla="val 4472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551221" y="1925770"/>
            <a:ext cx="4247078" cy="3484430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423526" y="5207488"/>
            <a:ext cx="22597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Graphic chart area.</a:t>
            </a:r>
          </a:p>
          <a:p>
            <a:r>
              <a:rPr lang="en-US" dirty="0" smtClean="0"/>
              <a:t>Real-time data of thermocouples</a:t>
            </a:r>
            <a:endParaRPr lang="en-US" dirty="0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423526" y="2894753"/>
            <a:ext cx="225976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Live conditions of RTC Involve temperature, max temperature, devices, number of RTC</a:t>
            </a:r>
            <a:endParaRPr lang="en-US" dirty="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423526" y="1883493"/>
            <a:ext cx="22597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Menu Bar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019550" y="1410970"/>
            <a:ext cx="3282950" cy="2945130"/>
          </a:xfrm>
          <a:prstGeom prst="rect">
            <a:avLst/>
          </a:prstGeom>
          <a:noFill/>
          <a:ln>
            <a:solidFill>
              <a:srgbClr val="FFFF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606800" y="2571750"/>
            <a:ext cx="374650" cy="1969447"/>
          </a:xfrm>
          <a:prstGeom prst="rect">
            <a:avLst/>
          </a:prstGeom>
          <a:noFill/>
          <a:ln>
            <a:solidFill>
              <a:schemeClr val="accent6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r>
              <a:rPr lang="en-US" sz="2000" dirty="0"/>
              <a:t>3</a:t>
            </a:r>
            <a:r>
              <a:rPr lang="en-US" sz="2000" dirty="0" smtClean="0"/>
              <a:t>. Temperature </a:t>
            </a:r>
            <a:r>
              <a:rPr lang="en-US" sz="2000" dirty="0"/>
              <a:t>Realtime Monitoring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  <a:noFill/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cxnSp>
        <p:nvCxnSpPr>
          <p:cNvPr id="48" name="Elbow Connector 47"/>
          <p:cNvCxnSpPr>
            <a:stCxn id="7" idx="2"/>
            <a:endCxn id="9" idx="2"/>
          </p:cNvCxnSpPr>
          <p:nvPr/>
        </p:nvCxnSpPr>
        <p:spPr bwMode="auto">
          <a:xfrm rot="16200000" flipH="1">
            <a:off x="3538263" y="2233338"/>
            <a:ext cx="137908" cy="4107616"/>
          </a:xfrm>
          <a:prstGeom prst="bentConnector3">
            <a:avLst>
              <a:gd name="adj1" fmla="val 495989"/>
            </a:avLst>
          </a:prstGeom>
          <a:noFill/>
          <a:ln w="349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50"/>
          <p:cNvCxnSpPr>
            <a:stCxn id="6" idx="3"/>
            <a:endCxn id="3" idx="2"/>
          </p:cNvCxnSpPr>
          <p:nvPr/>
        </p:nvCxnSpPr>
        <p:spPr bwMode="auto">
          <a:xfrm flipV="1">
            <a:off x="2683292" y="5410200"/>
            <a:ext cx="6991468" cy="212787"/>
          </a:xfrm>
          <a:prstGeom prst="bentConnector2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53"/>
          <p:cNvCxnSpPr>
            <a:stCxn id="8" idx="3"/>
            <a:endCxn id="10" idx="1"/>
          </p:cNvCxnSpPr>
          <p:nvPr/>
        </p:nvCxnSpPr>
        <p:spPr bwMode="auto">
          <a:xfrm>
            <a:off x="2683292" y="2052770"/>
            <a:ext cx="923508" cy="1503704"/>
          </a:xfrm>
          <a:prstGeom prst="bentConnector3">
            <a:avLst/>
          </a:prstGeom>
          <a:noFill/>
          <a:ln w="349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 bwMode="auto">
          <a:xfrm>
            <a:off x="7992750" y="1453650"/>
            <a:ext cx="3385811" cy="246735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6007101" y="781556"/>
            <a:ext cx="3175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400" dirty="0" smtClean="0"/>
              <a:t>Option pins for thermocouple module</a:t>
            </a:r>
            <a:endParaRPr lang="en-US" sz="1400" dirty="0"/>
          </a:p>
        </p:txBody>
      </p:sp>
      <p:cxnSp>
        <p:nvCxnSpPr>
          <p:cNvPr id="61" name="Elbow Connector 60"/>
          <p:cNvCxnSpPr>
            <a:stCxn id="58" idx="0"/>
            <a:endCxn id="59" idx="3"/>
          </p:cNvCxnSpPr>
          <p:nvPr/>
        </p:nvCxnSpPr>
        <p:spPr bwMode="auto">
          <a:xfrm rot="16200000" flipV="1">
            <a:off x="9174777" y="942770"/>
            <a:ext cx="518205" cy="50355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1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r>
              <a:rPr lang="en-US" sz="2000" dirty="0"/>
              <a:t>4</a:t>
            </a:r>
            <a:r>
              <a:rPr lang="en-US" sz="2000" dirty="0" smtClean="0"/>
              <a:t>. Alarm option and can change the sound of alarm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530600" y="1539445"/>
            <a:ext cx="8293100" cy="4635500"/>
          </a:xfrm>
          <a:prstGeom prst="roundRect">
            <a:avLst>
              <a:gd name="adj" fmla="val 4338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619500" y="1739900"/>
            <a:ext cx="2222500" cy="1435100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043049" y="5816599"/>
            <a:ext cx="1275451" cy="358345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366000" y="1739900"/>
            <a:ext cx="4318000" cy="2705100"/>
          </a:xfrm>
          <a:prstGeom prst="rect">
            <a:avLst/>
          </a:prstGeom>
          <a:noFill/>
          <a:ln>
            <a:solidFill>
              <a:srgbClr val="FFFF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2303383"/>
            <a:ext cx="22597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File of the alarm</a:t>
            </a:r>
            <a:endParaRPr 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3754201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Fill the alarm file by the directory windows</a:t>
            </a:r>
            <a:endParaRPr lang="en-US" dirty="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5478045"/>
            <a:ext cx="225976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Assets Menu </a:t>
            </a:r>
            <a:endParaRPr lang="en-US" dirty="0"/>
          </a:p>
        </p:txBody>
      </p:sp>
      <p:cxnSp>
        <p:nvCxnSpPr>
          <p:cNvPr id="20" name="Elbow Connector 19"/>
          <p:cNvCxnSpPr>
            <a:stCxn id="14" idx="3"/>
            <a:endCxn id="12" idx="1"/>
          </p:cNvCxnSpPr>
          <p:nvPr/>
        </p:nvCxnSpPr>
        <p:spPr bwMode="auto">
          <a:xfrm flipV="1">
            <a:off x="2619766" y="3092450"/>
            <a:ext cx="4746234" cy="954139"/>
          </a:xfrm>
          <a:prstGeom prst="bentConnector3">
            <a:avLst>
              <a:gd name="adj1" fmla="val 84250"/>
            </a:avLst>
          </a:prstGeom>
          <a:ln w="25400">
            <a:solidFill>
              <a:srgbClr val="FFFF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0" idx="1"/>
          </p:cNvCxnSpPr>
          <p:nvPr/>
        </p:nvCxnSpPr>
        <p:spPr bwMode="auto">
          <a:xfrm flipV="1">
            <a:off x="2619766" y="2457450"/>
            <a:ext cx="999734" cy="15210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Elbow Connector 25"/>
          <p:cNvCxnSpPr>
            <a:stCxn id="15" idx="3"/>
            <a:endCxn id="11" idx="0"/>
          </p:cNvCxnSpPr>
          <p:nvPr/>
        </p:nvCxnSpPr>
        <p:spPr bwMode="auto">
          <a:xfrm>
            <a:off x="2619766" y="5647322"/>
            <a:ext cx="5061009" cy="169277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4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5</a:t>
            </a:r>
            <a:r>
              <a:rPr lang="en-US" sz="2000" dirty="0" smtClean="0"/>
              <a:t>. Assets Menu Quantity of Digital </a:t>
            </a:r>
            <a:r>
              <a:rPr lang="en-US" sz="2000" dirty="0" err="1" smtClean="0"/>
              <a:t>Multimeter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908300" y="1248971"/>
            <a:ext cx="8991600" cy="4974030"/>
          </a:xfrm>
          <a:prstGeom prst="roundRect">
            <a:avLst>
              <a:gd name="adj" fmla="val 3399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60174" y="1409700"/>
            <a:ext cx="1384826" cy="1574800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718800" y="2717800"/>
            <a:ext cx="1143000" cy="1892300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4317712"/>
            <a:ext cx="22597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Applying Digital </a:t>
            </a:r>
            <a:r>
              <a:rPr lang="en-US" dirty="0" err="1" smtClean="0"/>
              <a:t>Multimater</a:t>
            </a:r>
            <a:r>
              <a:rPr lang="en-US" dirty="0" smtClean="0"/>
              <a:t> and additional mesh number. </a:t>
            </a:r>
            <a:endParaRPr lang="en-US" dirty="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1904712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Digital </a:t>
            </a:r>
            <a:r>
              <a:rPr lang="en-US" dirty="0" err="1" smtClean="0"/>
              <a:t>Multimeter</a:t>
            </a:r>
            <a:r>
              <a:rPr lang="en-US" dirty="0" smtClean="0"/>
              <a:t> listing file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3"/>
            <a:endCxn id="9" idx="1"/>
          </p:cNvCxnSpPr>
          <p:nvPr/>
        </p:nvCxnSpPr>
        <p:spPr bwMode="auto">
          <a:xfrm>
            <a:off x="2619766" y="2197100"/>
            <a:ext cx="440408" cy="0"/>
          </a:xfrm>
          <a:prstGeom prst="straightConnector1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12" idx="3"/>
            <a:endCxn id="10" idx="1"/>
          </p:cNvCxnSpPr>
          <p:nvPr/>
        </p:nvCxnSpPr>
        <p:spPr bwMode="auto">
          <a:xfrm flipV="1">
            <a:off x="2619766" y="3663950"/>
            <a:ext cx="8099034" cy="1192371"/>
          </a:xfrm>
          <a:prstGeom prst="bentConnector3">
            <a:avLst>
              <a:gd name="adj1" fmla="val 74305"/>
            </a:avLst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6</a:t>
            </a:r>
            <a:r>
              <a:rPr lang="en-US" sz="2000" dirty="0" smtClean="0"/>
              <a:t>. Assets Menu Quantity of Thermocouple Module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908300" y="1248971"/>
            <a:ext cx="8991600" cy="4974030"/>
          </a:xfrm>
          <a:prstGeom prst="roundRect">
            <a:avLst>
              <a:gd name="adj" fmla="val 3399"/>
            </a:avLst>
          </a:prstGeom>
          <a:blipFill>
            <a:blip r:embed="rId2"/>
            <a:stretch>
              <a:fillRect/>
            </a:stretch>
          </a:blip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455960" y="1409699"/>
            <a:ext cx="1443586" cy="1652277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08720" y="1400464"/>
            <a:ext cx="2324099" cy="405476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4317712"/>
            <a:ext cx="22597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Modules applying data source, configuration path. </a:t>
            </a:r>
            <a:endParaRPr lang="en-US" dirty="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1936642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Modules thermocouple</a:t>
            </a:r>
          </a:p>
          <a:p>
            <a:r>
              <a:rPr lang="en-US" dirty="0" smtClean="0"/>
              <a:t>listing file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3"/>
            <a:endCxn id="9" idx="1"/>
          </p:cNvCxnSpPr>
          <p:nvPr/>
        </p:nvCxnSpPr>
        <p:spPr bwMode="auto">
          <a:xfrm>
            <a:off x="2619766" y="2229030"/>
            <a:ext cx="836194" cy="6808"/>
          </a:xfrm>
          <a:prstGeom prst="straightConnector1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12" idx="3"/>
            <a:endCxn id="10" idx="2"/>
          </p:cNvCxnSpPr>
          <p:nvPr/>
        </p:nvCxnSpPr>
        <p:spPr bwMode="auto">
          <a:xfrm flipV="1">
            <a:off x="2619766" y="1805940"/>
            <a:ext cx="7351004" cy="2927271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9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3261815" y="1163613"/>
            <a:ext cx="8638381" cy="4859089"/>
          </a:xfrm>
          <a:prstGeom prst="roundRect">
            <a:avLst>
              <a:gd name="adj" fmla="val 412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431808" y="1292415"/>
            <a:ext cx="6342039" cy="1515650"/>
          </a:xfrm>
          <a:prstGeom prst="rect">
            <a:avLst/>
          </a:prstGeom>
          <a:noFill/>
          <a:ln>
            <a:solidFill>
              <a:srgbClr val="FFFF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68789" y="3002508"/>
            <a:ext cx="5618707" cy="2838734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657601" y="1351130"/>
            <a:ext cx="1665026" cy="4612944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3365214"/>
            <a:ext cx="22597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Detail of the samples it can read all of information</a:t>
            </a:r>
            <a:endParaRPr lang="en-US" dirty="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83051" y="1698104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Calculation section the samples </a:t>
            </a:r>
            <a:endParaRPr lang="en-US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83051" y="5032324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Auto create graph chart by the samples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2642817" y="1990492"/>
            <a:ext cx="1014784" cy="2081"/>
          </a:xfrm>
          <a:prstGeom prst="straightConnector1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lbow Connector 19"/>
          <p:cNvCxnSpPr>
            <a:stCxn id="8" idx="3"/>
          </p:cNvCxnSpPr>
          <p:nvPr/>
        </p:nvCxnSpPr>
        <p:spPr bwMode="auto">
          <a:xfrm flipV="1">
            <a:off x="2619766" y="2808065"/>
            <a:ext cx="3125941" cy="972648"/>
          </a:xfrm>
          <a:prstGeom prst="bentConnector3">
            <a:avLst>
              <a:gd name="adj1" fmla="val 100208"/>
            </a:avLst>
          </a:prstGeom>
          <a:noFill/>
          <a:ln w="349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Elbow Connector 25"/>
          <p:cNvCxnSpPr>
            <a:stCxn id="10" idx="3"/>
            <a:endCxn id="6" idx="1"/>
          </p:cNvCxnSpPr>
          <p:nvPr/>
        </p:nvCxnSpPr>
        <p:spPr bwMode="auto">
          <a:xfrm flipV="1">
            <a:off x="2642817" y="4421875"/>
            <a:ext cx="3525972" cy="902837"/>
          </a:xfrm>
          <a:prstGeom prst="bentConnector3">
            <a:avLst>
              <a:gd name="adj1" fmla="val 87932"/>
            </a:avLst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7</a:t>
            </a:r>
            <a:r>
              <a:rPr lang="en-US" sz="2000" dirty="0" smtClean="0"/>
              <a:t>. Menu of Equation </a:t>
            </a:r>
            <a:endParaRPr lang="en-US" sz="20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80726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3CEEDE58-E28E-22D9-B125-151413038CDE}"/>
              </a:ext>
            </a:extLst>
          </p:cNvPr>
          <p:cNvSpPr txBox="1"/>
          <p:nvPr/>
        </p:nvSpPr>
        <p:spPr>
          <a:xfrm>
            <a:off x="771453" y="1457948"/>
            <a:ext cx="10837862" cy="2310889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 Made Aditya Rama 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342900" lvl="1">
              <a:spcBef>
                <a:spcPts val="100"/>
              </a:spcBef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Internship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Politeknik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Elektronika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Negeri Surabaya -  NIM: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4120600021</a:t>
            </a:r>
          </a:p>
          <a:p>
            <a:pPr marL="342900" lvl="1">
              <a:spcBef>
                <a:spcPts val="100"/>
              </a:spcBef>
              <a:defRPr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Major  - Mechatronics Engineering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Sander Antonius </a:t>
            </a:r>
            <a:r>
              <a:rPr lang="en-US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Balisa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Internship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Politeknik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Elektronika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Negeri Surabaya –  NIM: 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2120600053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Major – Electronic Engineering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0E9B921-3205-12CC-F92F-C960D885C152}"/>
              </a:ext>
            </a:extLst>
          </p:cNvPr>
          <p:cNvSpPr txBox="1"/>
          <p:nvPr/>
        </p:nvSpPr>
        <p:spPr>
          <a:xfrm>
            <a:off x="576334" y="4385067"/>
            <a:ext cx="6096000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50800">
              <a:tabLst>
                <a:tab pos="354965" algn="l"/>
                <a:tab pos="355600" algn="l"/>
              </a:tabLst>
              <a:defRPr/>
            </a:pPr>
            <a:r>
              <a:rPr lang="en-US" sz="2800" b="1" u="sng" spc="-5" dirty="0">
                <a:latin typeface="Calibri" panose="020F0502020204030204" pitchFamily="34" charset="0"/>
                <a:cs typeface="Calibri" panose="020F0502020204030204" pitchFamily="34" charset="0"/>
              </a:rPr>
              <a:t>Project Mentor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1ED46D9-6716-12D5-EA7A-5905764C2B18}"/>
              </a:ext>
            </a:extLst>
          </p:cNvPr>
          <p:cNvSpPr txBox="1"/>
          <p:nvPr/>
        </p:nvSpPr>
        <p:spPr>
          <a:xfrm>
            <a:off x="662505" y="4908287"/>
            <a:ext cx="6096000" cy="10156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Head of department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: Mr. Mahesh Nair</a:t>
            </a:r>
          </a:p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Mentor	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	: Mr. </a:t>
            </a:r>
            <a:r>
              <a:rPr lang="en-US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Syaifudin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Muchlis</a:t>
            </a:r>
            <a:endParaRPr 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Project supervisor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	: Mr. Indratno Sukmandaru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0735EA-DA9E-1655-4B1A-5D0A653D1D89}"/>
              </a:ext>
            </a:extLst>
          </p:cNvPr>
          <p:cNvSpPr>
            <a:spLocks noGrp="1"/>
          </p:cNvSpPr>
          <p:nvPr/>
        </p:nvSpPr>
        <p:spPr bwMode="auto">
          <a:xfrm>
            <a:off x="662505" y="71817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u="sng" spc="-5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sz="2800" u="sng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u="sng" spc="-5" dirty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endParaRPr lang="en-US" altLang="en-US" u="sng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8</a:t>
            </a:r>
            <a:r>
              <a:rPr lang="en-US" sz="2000" dirty="0" smtClean="0"/>
              <a:t>. Database View Menu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0000" y="1421924"/>
            <a:ext cx="8325134" cy="4653887"/>
          </a:xfrm>
          <a:prstGeom prst="roundRect">
            <a:avLst>
              <a:gd name="adj" fmla="val 25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810480" y="2374274"/>
            <a:ext cx="4414344" cy="2467691"/>
          </a:xfrm>
          <a:prstGeom prst="roundRect">
            <a:avLst>
              <a:gd name="adj" fmla="val 259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60000" y="1421923"/>
            <a:ext cx="8325134" cy="4653887"/>
          </a:xfrm>
          <a:prstGeom prst="roundRect">
            <a:avLst>
              <a:gd name="adj" fmla="val 259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353874" y="3048124"/>
            <a:ext cx="22597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Fill of measurement in 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721474" y="1509438"/>
            <a:ext cx="7963659" cy="4386395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Arrow Connector 2"/>
          <p:cNvCxnSpPr>
            <a:endCxn id="9" idx="1"/>
          </p:cNvCxnSpPr>
          <p:nvPr/>
        </p:nvCxnSpPr>
        <p:spPr bwMode="auto">
          <a:xfrm>
            <a:off x="8685133" y="3316406"/>
            <a:ext cx="668741" cy="2410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6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/>
              <a:t>9</a:t>
            </a:r>
            <a:r>
              <a:rPr lang="en-US" sz="2000" dirty="0" smtClean="0"/>
              <a:t>. Export Menu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60001" y="1285445"/>
            <a:ext cx="6846018" cy="4775723"/>
          </a:xfrm>
          <a:prstGeom prst="roundRect">
            <a:avLst>
              <a:gd name="adj" fmla="val 3521"/>
            </a:avLst>
          </a:prstGeom>
          <a:blipFill>
            <a:blip r:embed="rId2"/>
            <a:srcRect/>
            <a:stretch>
              <a:fillRect l="1" r="-21008"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0085695" y="1285445"/>
            <a:ext cx="1241946" cy="2121438"/>
          </a:xfrm>
          <a:prstGeom prst="roundRect">
            <a:avLst>
              <a:gd name="adj" fmla="val 3521"/>
            </a:avLst>
          </a:prstGeom>
          <a:blipFill>
            <a:blip r:embed="rId3"/>
            <a:srcRect/>
            <a:stretch>
              <a:fillRect l="-562225" t="-60473" r="-4809" b="-64645"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576785" y="3593997"/>
            <a:ext cx="22597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Export option setting type file (.</a:t>
            </a:r>
            <a:r>
              <a:rPr lang="en-US" dirty="0" err="1" smtClean="0"/>
              <a:t>xlxs</a:t>
            </a:r>
            <a:r>
              <a:rPr lang="en-US" dirty="0" smtClean="0"/>
              <a:t>) or pdf, and setting the saving  directory.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7303371" y="1566531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Data view before exporting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3357349" y="1296537"/>
            <a:ext cx="8297839" cy="4681182"/>
          </a:xfrm>
          <a:prstGeom prst="roundRect">
            <a:avLst>
              <a:gd name="adj" fmla="val 296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489468" y="2624351"/>
            <a:ext cx="3592514" cy="1879409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88613" y="2394613"/>
            <a:ext cx="3227649" cy="2327512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2624351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Table view after exporting file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60000" y="5032240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Automatic create the chart by table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 flipV="1">
            <a:off x="2282515" y="2916738"/>
            <a:ext cx="1406098" cy="1"/>
          </a:xfrm>
          <a:prstGeom prst="straightConnector1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8" idx="3"/>
            <a:endCxn id="5" idx="2"/>
          </p:cNvCxnSpPr>
          <p:nvPr/>
        </p:nvCxnSpPr>
        <p:spPr bwMode="auto">
          <a:xfrm flipV="1">
            <a:off x="2282515" y="4503760"/>
            <a:ext cx="7003210" cy="820868"/>
          </a:xfrm>
          <a:prstGeom prst="bentConnector2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10. View data result in excel </a:t>
            </a:r>
            <a:endParaRPr lang="en-US" sz="2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03488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625159" y="1628489"/>
            <a:ext cx="8280000" cy="4657500"/>
          </a:xfrm>
          <a:prstGeom prst="roundRect">
            <a:avLst>
              <a:gd name="adj" fmla="val 172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11. Database View by terminal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7992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12. Email Notification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237624" y="812333"/>
            <a:ext cx="2031287" cy="5456710"/>
          </a:xfrm>
          <a:prstGeom prst="roundRect">
            <a:avLst>
              <a:gd name="adj" fmla="val 172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67259" y="2821171"/>
            <a:ext cx="1605852" cy="2831253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043915" y="3944409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Information about samples</a:t>
            </a:r>
            <a:endParaRPr lang="en-US" dirty="0"/>
          </a:p>
        </p:txBody>
      </p:sp>
      <p:cxnSp>
        <p:nvCxnSpPr>
          <p:cNvPr id="12" name="Elbow Connector 11"/>
          <p:cNvCxnSpPr>
            <a:endCxn id="11" idx="0"/>
          </p:cNvCxnSpPr>
          <p:nvPr/>
        </p:nvCxnSpPr>
        <p:spPr bwMode="auto">
          <a:xfrm rot="10800000" flipV="1">
            <a:off x="4005173" y="3402189"/>
            <a:ext cx="2362086" cy="542220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7">
            <a:extLst>
              <a:ext uri="{FF2B5EF4-FFF2-40B4-BE49-F238E27FC236}">
                <a16:creationId xmlns:a16="http://schemas.microsoft.com/office/drawing/2014/main" id="{57974851-48F3-EB40-B5E9-6F68578EC0B1}"/>
              </a:ext>
            </a:extLst>
          </p:cNvPr>
          <p:cNvSpPr/>
          <p:nvPr/>
        </p:nvSpPr>
        <p:spPr bwMode="auto">
          <a:xfrm>
            <a:off x="3283200" y="1285200"/>
            <a:ext cx="8644480" cy="5022931"/>
          </a:xfrm>
          <a:prstGeom prst="roundRect">
            <a:avLst>
              <a:gd name="adj" fmla="val 52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D3E0D0-C0A9-7E18-A232-E35C24FA3EA5}"/>
              </a:ext>
            </a:extLst>
          </p:cNvPr>
          <p:cNvSpPr/>
          <p:nvPr/>
        </p:nvSpPr>
        <p:spPr bwMode="auto">
          <a:xfrm>
            <a:off x="3282288" y="1285445"/>
            <a:ext cx="8644480" cy="5022931"/>
          </a:xfrm>
          <a:prstGeom prst="roundRect">
            <a:avLst>
              <a:gd name="adj" fmla="val 7576"/>
            </a:avLst>
          </a:prstGeom>
          <a:blipFill>
            <a:blip r:embed="rId4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1F60C4-120E-2CEC-E832-A57E630F4035}"/>
              </a:ext>
            </a:extLst>
          </p:cNvPr>
          <p:cNvSpPr/>
          <p:nvPr/>
        </p:nvSpPr>
        <p:spPr bwMode="auto">
          <a:xfrm>
            <a:off x="3282288" y="1285445"/>
            <a:ext cx="8644480" cy="5022931"/>
          </a:xfrm>
          <a:prstGeom prst="roundRect">
            <a:avLst>
              <a:gd name="adj" fmla="val 7576"/>
            </a:avLst>
          </a:prstGeom>
          <a:blipFill>
            <a:blip r:embed="rId4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974851-48F3-EB40-B5E9-6F68578EC0B1}"/>
              </a:ext>
            </a:extLst>
          </p:cNvPr>
          <p:cNvSpPr/>
          <p:nvPr/>
        </p:nvSpPr>
        <p:spPr bwMode="auto">
          <a:xfrm>
            <a:off x="3282287" y="1285445"/>
            <a:ext cx="8644480" cy="5022931"/>
          </a:xfrm>
          <a:prstGeom prst="roundRect">
            <a:avLst>
              <a:gd name="adj" fmla="val 52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12. Change User Interface color setting</a:t>
            </a: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/>
              <a:t>Application User interface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733800" y="1447800"/>
            <a:ext cx="1206500" cy="1320800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2829234"/>
            <a:ext cx="1206500" cy="462932"/>
          </a:xfrm>
          <a:prstGeom prst="rect">
            <a:avLst/>
          </a:prstGeom>
          <a:noFill/>
          <a:ln>
            <a:solidFill>
              <a:srgbClr val="FFFF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46500" y="3326788"/>
            <a:ext cx="1206500" cy="509225"/>
          </a:xfrm>
          <a:prstGeom prst="rect">
            <a:avLst/>
          </a:prstGeom>
          <a:noFill/>
          <a:ln>
            <a:solidFill>
              <a:srgbClr val="00B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46500" y="3872888"/>
            <a:ext cx="1206500" cy="5092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59998" y="1815812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Setting the user interface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59998" y="2765854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Setting for account and RTC update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59997" y="3696374"/>
            <a:ext cx="19225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Setting for email notification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359997" y="4562615"/>
            <a:ext cx="19225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Setting for database RTC, Asset, Database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 bwMode="auto">
          <a:xfrm>
            <a:off x="2282513" y="2108200"/>
            <a:ext cx="1451287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1" idx="1"/>
          </p:cNvCxnSpPr>
          <p:nvPr/>
        </p:nvCxnSpPr>
        <p:spPr bwMode="auto">
          <a:xfrm>
            <a:off x="2282513" y="3058242"/>
            <a:ext cx="1451287" cy="2458"/>
          </a:xfrm>
          <a:prstGeom prst="straightConnector1">
            <a:avLst/>
          </a:prstGeom>
          <a:noFill/>
          <a:ln w="349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Elbow Connector 23"/>
          <p:cNvCxnSpPr>
            <a:stCxn id="16" idx="3"/>
            <a:endCxn id="12" idx="1"/>
          </p:cNvCxnSpPr>
          <p:nvPr/>
        </p:nvCxnSpPr>
        <p:spPr bwMode="auto">
          <a:xfrm flipV="1">
            <a:off x="2282512" y="3581401"/>
            <a:ext cx="1463988" cy="407361"/>
          </a:xfrm>
          <a:prstGeom prst="bentConnector3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7" idx="3"/>
            <a:endCxn id="13" idx="1"/>
          </p:cNvCxnSpPr>
          <p:nvPr/>
        </p:nvCxnSpPr>
        <p:spPr bwMode="auto">
          <a:xfrm flipV="1">
            <a:off x="2282512" y="4127501"/>
            <a:ext cx="1463988" cy="850613"/>
          </a:xfrm>
          <a:prstGeom prst="bentConnector3">
            <a:avLst>
              <a:gd name="adj1" fmla="val 50000"/>
            </a:avLst>
          </a:prstGeom>
          <a:noFill/>
          <a:ln w="349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512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2D2E16-9FAD-DC61-A4B0-3FA41DB4E623}"/>
              </a:ext>
            </a:extLst>
          </p:cNvPr>
          <p:cNvSpPr/>
          <p:nvPr/>
        </p:nvSpPr>
        <p:spPr bwMode="auto">
          <a:xfrm>
            <a:off x="4792621" y="3499936"/>
            <a:ext cx="2906370" cy="221437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C87416-50CE-D534-99E4-C2D913CC1F50}"/>
              </a:ext>
            </a:extLst>
          </p:cNvPr>
          <p:cNvSpPr>
            <a:spLocks noGrp="1"/>
          </p:cNvSpPr>
          <p:nvPr/>
        </p:nvSpPr>
        <p:spPr>
          <a:xfrm>
            <a:off x="360000" y="246888"/>
            <a:ext cx="7699049" cy="400110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0000" y="812333"/>
            <a:ext cx="7699049" cy="307777"/>
          </a:xfrm>
        </p:spPr>
        <p:txBody>
          <a:bodyPr/>
          <a:lstStyle/>
          <a:p>
            <a:pPr>
              <a:tabLst>
                <a:tab pos="7086600" algn="l"/>
              </a:tabLst>
            </a:pPr>
            <a:r>
              <a:rPr lang="en-US" sz="2000" dirty="0" smtClean="0"/>
              <a:t>Installation</a:t>
            </a:r>
            <a:endParaRPr lang="en-US" sz="2000" dirty="0"/>
          </a:p>
        </p:txBody>
      </p:sp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C4941D2E-E11E-B304-A845-FA10943E0FC1}"/>
              </a:ext>
            </a:extLst>
          </p:cNvPr>
          <p:cNvSpPr/>
          <p:nvPr/>
        </p:nvSpPr>
        <p:spPr bwMode="auto">
          <a:xfrm>
            <a:off x="5003487" y="646998"/>
            <a:ext cx="2484637" cy="249050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15147" y="3982288"/>
            <a:ext cx="2906370" cy="2214377"/>
            <a:chOff x="1144931" y="4050094"/>
            <a:chExt cx="2906370" cy="22143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19E6DDA-B0C3-E9E0-8AAC-9245DDE8AE53}"/>
                </a:ext>
              </a:extLst>
            </p:cNvPr>
            <p:cNvSpPr/>
            <p:nvPr/>
          </p:nvSpPr>
          <p:spPr bwMode="auto">
            <a:xfrm>
              <a:off x="1144931" y="4050094"/>
              <a:ext cx="2906370" cy="2214377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246015" y="4907677"/>
              <a:ext cx="422871" cy="420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803669" y="3988639"/>
            <a:ext cx="2906370" cy="2214377"/>
            <a:chOff x="8575918" y="3982290"/>
            <a:chExt cx="2906370" cy="22143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941D2E-E11E-B304-A845-FA10943E0FC1}"/>
                </a:ext>
              </a:extLst>
            </p:cNvPr>
            <p:cNvSpPr/>
            <p:nvPr/>
          </p:nvSpPr>
          <p:spPr bwMode="auto">
            <a:xfrm>
              <a:off x="8575918" y="3982290"/>
              <a:ext cx="2906370" cy="2214377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9237353" y="4077716"/>
              <a:ext cx="2137394" cy="1598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" name="Straight Arrow Connector 5"/>
          <p:cNvCxnSpPr>
            <a:stCxn id="14" idx="2"/>
            <a:endCxn id="9" idx="0"/>
          </p:cNvCxnSpPr>
          <p:nvPr/>
        </p:nvCxnSpPr>
        <p:spPr bwMode="auto">
          <a:xfrm>
            <a:off x="6245806" y="3137507"/>
            <a:ext cx="0" cy="362429"/>
          </a:xfrm>
          <a:prstGeom prst="straightConnector1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 bwMode="auto">
          <a:xfrm flipH="1">
            <a:off x="3721517" y="4607125"/>
            <a:ext cx="1071104" cy="48235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4" idx="1"/>
          </p:cNvCxnSpPr>
          <p:nvPr/>
        </p:nvCxnSpPr>
        <p:spPr bwMode="auto">
          <a:xfrm>
            <a:off x="7698991" y="4607125"/>
            <a:ext cx="1104678" cy="488703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2992831" y="1120110"/>
            <a:ext cx="17997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of RTC machine on front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9465104" y="3188135"/>
            <a:ext cx="17997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in RTC with Hot Temperature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1160406" y="3267509"/>
            <a:ext cx="21999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in RTC within Cold Temperature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4938074" y="5814334"/>
            <a:ext cx="26859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View of RTC machine between bath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5459174" y="4587539"/>
            <a:ext cx="1766438" cy="42084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1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699049" cy="400110"/>
          </a:xfrm>
        </p:spPr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214649" y="1610436"/>
            <a:ext cx="9253183" cy="4380932"/>
          </a:xfrm>
          <a:prstGeom prst="roundRect">
            <a:avLst>
              <a:gd name="adj" fmla="val 1143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1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656E48-585C-35D1-AA2A-CBF3BFF95B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049" cy="8002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803" y="1236830"/>
            <a:ext cx="102816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Monitoring RTC (Rapid Temperature Cycling) Liquid in the </a:t>
            </a:r>
          </a:p>
          <a:p>
            <a:pPr algn="ctr"/>
            <a:r>
              <a:rPr lang="en-US" sz="2800" b="1" dirty="0"/>
              <a:t>Research and Development Lab</a:t>
            </a:r>
            <a:endParaRPr lang="en-US" sz="2800" dirty="0"/>
          </a:p>
          <a:p>
            <a:pPr algn="ctr"/>
            <a:endParaRPr lang="en-US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023" y="2274838"/>
            <a:ext cx="110203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Monitoring Temperature in real-time.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Graphical monitoring of the temperature.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Feature :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Monitoring Voltage 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Auto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create excel file (.</a:t>
            </a:r>
            <a:r>
              <a:rPr lang="en-US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xlsx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uto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graph voltage in excel file </a:t>
            </a:r>
          </a:p>
          <a:p>
            <a:pPr marL="62706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Alarm System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24157"/>
      </p:ext>
    </p:extLst>
  </p:cSld>
  <p:clrMapOvr>
    <a:masterClrMapping/>
  </p:clrMapOvr>
  <p:transition advClick="0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0" y="519143"/>
            <a:ext cx="8396975" cy="552920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56E48-585C-35D1-AA2A-CBF3BFF95B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943" y="319088"/>
            <a:ext cx="7699049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Possibility</a:t>
            </a:r>
            <a:endParaRPr lang="en-US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8099992" y="1145740"/>
            <a:ext cx="37618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(16 DMM * 5 slots) * 2.5 sec sampling = 200 sec 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D8C71-9B0B-5B0A-7180-F0F9C26266F7}"/>
              </a:ext>
            </a:extLst>
          </p:cNvPr>
          <p:cNvSpPr txBox="1"/>
          <p:nvPr/>
        </p:nvSpPr>
        <p:spPr>
          <a:xfrm>
            <a:off x="8099992" y="1930570"/>
            <a:ext cx="37618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(16 DMM * 5 slots) * 39 sample </a:t>
            </a:r>
          </a:p>
          <a:p>
            <a:r>
              <a:rPr lang="en-US" dirty="0" smtClean="0"/>
              <a:t>= 3.120 samples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5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567D03-D469-10C8-FC69-C3CD8FFE5D92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Objectives :</a:t>
            </a:r>
            <a:endParaRPr lang="en-US" alt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DFFBE72-FB32-AC4B-8E0B-20B5FA09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07" y="2427683"/>
            <a:ext cx="695692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/>
              <a:t>The purpose of this project is to implement industrial revolution 4.0 digitalization for RTC (Rapid Temperature Cycling  in Liquids) system. </a:t>
            </a:r>
            <a:r>
              <a:rPr lang="en-US" sz="2400" dirty="0"/>
              <a:t>This project is an improvement project compared existing system.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3E728-1184-8C91-EED7-1E0884A1F062}"/>
              </a:ext>
            </a:extLst>
          </p:cNvPr>
          <p:cNvSpPr/>
          <p:nvPr/>
        </p:nvSpPr>
        <p:spPr bwMode="auto">
          <a:xfrm>
            <a:off x="6820524" y="1469036"/>
            <a:ext cx="5201587" cy="32987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1763025" y="719198"/>
            <a:ext cx="7584176" cy="552920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656E48-585C-35D1-AA2A-CBF3BFF95B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943" y="319088"/>
            <a:ext cx="7699049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Possibility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18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1928125" y="889000"/>
            <a:ext cx="7520675" cy="4775200"/>
          </a:xfrm>
          <a:prstGeom prst="roundRect">
            <a:avLst>
              <a:gd name="adj" fmla="val 1161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656E48-585C-35D1-AA2A-CBF3BFF95B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943" y="319088"/>
            <a:ext cx="7699049" cy="4001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Possibility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083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4441CA-4472-CFF4-FFD1-0B91F88496AB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List of project benefits:</a:t>
            </a:r>
            <a:endParaRPr lang="en-US" alt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66D5351-AC0B-4101-8A44-31C1C6E5E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1939"/>
              </p:ext>
            </p:extLst>
          </p:nvPr>
        </p:nvGraphicFramePr>
        <p:xfrm>
          <a:off x="684923" y="1014309"/>
          <a:ext cx="10828503" cy="522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477">
                  <a:extLst>
                    <a:ext uri="{9D8B030D-6E8A-4147-A177-3AD203B41FA5}">
                      <a16:colId xmlns:a16="http://schemas.microsoft.com/office/drawing/2014/main" val="3948993026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087357214"/>
                    </a:ext>
                  </a:extLst>
                </a:gridCol>
                <a:gridCol w="4972926">
                  <a:extLst>
                    <a:ext uri="{9D8B030D-6E8A-4147-A177-3AD203B41FA5}">
                      <a16:colId xmlns:a16="http://schemas.microsoft.com/office/drawing/2014/main" val="844048849"/>
                    </a:ext>
                  </a:extLst>
                </a:gridCol>
              </a:tblGrid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Existing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2603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Capabilities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195 samples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3120 samples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4237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DMM Connections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DMM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16 DMM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477029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Interval</a:t>
                      </a:r>
                      <a:r>
                        <a:rPr lang="en-US" baseline="0" dirty="0" smtClean="0"/>
                        <a:t> data collect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PLC Configuration</a:t>
                      </a:r>
                    </a:p>
                    <a:p>
                      <a:r>
                        <a:rPr lang="en-US" baseline="0" dirty="0" smtClean="0"/>
                        <a:t>(25 second/39 samples)</a:t>
                      </a:r>
                    </a:p>
                    <a:p>
                      <a:r>
                        <a:rPr lang="en-US" b="1" i="1" baseline="0" dirty="0" smtClean="0"/>
                        <a:t>0.641s</a:t>
                      </a:r>
                      <a:endParaRPr 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r>
                        <a:rPr lang="en-US" baseline="0" dirty="0" smtClean="0"/>
                        <a:t> PLC Configuration</a:t>
                      </a:r>
                    </a:p>
                    <a:p>
                      <a:r>
                        <a:rPr lang="en-US" baseline="0" dirty="0" smtClean="0"/>
                        <a:t>(2.5 second/39 samples) </a:t>
                      </a:r>
                    </a:p>
                    <a:p>
                      <a:r>
                        <a:rPr lang="en-US" b="1" i="1" baseline="0" dirty="0" smtClean="0"/>
                        <a:t>0.064s</a:t>
                      </a:r>
                      <a:endParaRPr lang="en-US" b="1" i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891574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Real-time</a:t>
                      </a:r>
                      <a:r>
                        <a:rPr lang="en-US" baseline="0" dirty="0" smtClean="0"/>
                        <a:t> Graph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05444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 File (*.txt)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</a:t>
                      </a:r>
                      <a:r>
                        <a:rPr lang="en-US" baseline="0" dirty="0" smtClean="0"/>
                        <a:t> File (*.</a:t>
                      </a:r>
                      <a:r>
                        <a:rPr lang="en-US" baseline="0" dirty="0" err="1" smtClean="0"/>
                        <a:t>xlsx</a:t>
                      </a:r>
                      <a:r>
                        <a:rPr lang="en-US" baseline="0" dirty="0" smtClean="0"/>
                        <a:t>) + Table Format View + Auto Graph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674228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Bath</a:t>
                      </a:r>
                      <a:r>
                        <a:rPr lang="en-US" baseline="0" dirty="0" smtClean="0"/>
                        <a:t> Temperature Monitoring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70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1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4441CA-4472-CFF4-FFD1-0B91F88496AB}"/>
              </a:ext>
            </a:extLst>
          </p:cNvPr>
          <p:cNvSpPr>
            <a:spLocks noGrp="1"/>
          </p:cNvSpPr>
          <p:nvPr/>
        </p:nvSpPr>
        <p:spPr bwMode="auto">
          <a:xfrm>
            <a:off x="360000" y="360000"/>
            <a:ext cx="7699375" cy="43088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List of project benefits:</a:t>
            </a:r>
            <a:endParaRPr lang="en-US" alt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66D5351-AC0B-4101-8A44-31C1C6E5E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62486"/>
              </p:ext>
            </p:extLst>
          </p:nvPr>
        </p:nvGraphicFramePr>
        <p:xfrm>
          <a:off x="684923" y="1242909"/>
          <a:ext cx="10828503" cy="4723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477">
                  <a:extLst>
                    <a:ext uri="{9D8B030D-6E8A-4147-A177-3AD203B41FA5}">
                      <a16:colId xmlns:a16="http://schemas.microsoft.com/office/drawing/2014/main" val="3948993026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087357214"/>
                    </a:ext>
                  </a:extLst>
                </a:gridCol>
                <a:gridCol w="4972926">
                  <a:extLst>
                    <a:ext uri="{9D8B030D-6E8A-4147-A177-3AD203B41FA5}">
                      <a16:colId xmlns:a16="http://schemas.microsoft.com/office/drawing/2014/main" val="844048849"/>
                    </a:ext>
                  </a:extLst>
                </a:gridCol>
              </a:tblGrid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Existing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603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Storage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r>
                        <a:rPr lang="en-US" baseline="0" dirty="0" smtClean="0"/>
                        <a:t> File (*.txt)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r>
                        <a:rPr lang="en-US" baseline="0" dirty="0" smtClean="0"/>
                        <a:t> Server Database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423710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Sampling</a:t>
                      </a:r>
                      <a:r>
                        <a:rPr lang="en-US" baseline="0" dirty="0" smtClean="0"/>
                        <a:t> Schedule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1574"/>
                  </a:ext>
                </a:extLst>
              </a:tr>
              <a:tr h="8009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 File (*.txt)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</a:t>
                      </a:r>
                      <a:r>
                        <a:rPr lang="en-US" baseline="0" dirty="0" smtClean="0"/>
                        <a:t> File (*.</a:t>
                      </a:r>
                      <a:r>
                        <a:rPr lang="en-US" baseline="0" dirty="0" err="1" smtClean="0"/>
                        <a:t>xlsx</a:t>
                      </a:r>
                      <a:r>
                        <a:rPr lang="en-US" baseline="0" dirty="0" smtClean="0"/>
                        <a:t>) + Table Format View + Auto Graph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674228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GUI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 (Customizable)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70068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Alarm</a:t>
                      </a:r>
                      <a:r>
                        <a:rPr lang="en-US" baseline="0" dirty="0" smtClean="0"/>
                        <a:t> Alert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571651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Notification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83609"/>
                  </a:ext>
                </a:extLst>
              </a:tr>
              <a:tr h="464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Settings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Non-Configurable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47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53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71C8123-6D6A-9266-AB61-1342B9C93F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375" cy="400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Timeline and Action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2D9D9-785B-37FC-DC92-080D3DBC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04342"/>
              </p:ext>
            </p:extLst>
          </p:nvPr>
        </p:nvGraphicFramePr>
        <p:xfrm>
          <a:off x="519004" y="1542198"/>
          <a:ext cx="11160341" cy="4377292"/>
        </p:xfrm>
        <a:graphic>
          <a:graphicData uri="http://schemas.openxmlformats.org/drawingml/2006/table">
            <a:tbl>
              <a:tblPr/>
              <a:tblGrid>
                <a:gridCol w="405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78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01973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 (body)"/>
                        </a:rPr>
                        <a:t>Work schedule planning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PIC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TIMELINE PROJECT MONITORING CHAMBER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January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February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March</a:t>
                      </a:r>
                    </a:p>
                  </a:txBody>
                  <a:tcPr marL="100068" marR="100068" marT="50034" marB="5003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1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2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3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4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1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2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3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4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1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2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3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4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7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  <a:latin typeface="Arial (body)"/>
                        </a:rPr>
                        <a:t>observation of how the machine works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Aditya &amp; Sander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  <a:latin typeface="Arial (body)"/>
                        </a:rPr>
                        <a:t>thermocouple data collection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Aditya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14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  <a:latin typeface="Arial (body)"/>
                        </a:rPr>
                        <a:t>Create desktop applications and integration the data thermocouple and Digital Multimeter 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Sander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7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  <a:latin typeface="Arial (body)"/>
                        </a:rPr>
                        <a:t>installation of the thermocouple device on the machine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Aditya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Troubleshooting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Aditya &amp; Sander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 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Finished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Aditya &amp; Sander</a:t>
                      </a: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14062" marR="14062" marT="140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40567D03-D469-10C8-FC69-C3CD8FFE5D9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375" cy="430887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Machine layout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4"/>
          <a:stretch/>
        </p:blipFill>
        <p:spPr>
          <a:xfrm rot="5400000">
            <a:off x="4269016" y="-1371960"/>
            <a:ext cx="5444820" cy="1013814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1854514" y="1249975"/>
            <a:ext cx="1448935" cy="31600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C51C0F-A412-981A-71D7-2106D398E224}"/>
              </a:ext>
            </a:extLst>
          </p:cNvPr>
          <p:cNvGrpSpPr/>
          <p:nvPr/>
        </p:nvGrpSpPr>
        <p:grpSpPr>
          <a:xfrm>
            <a:off x="253962" y="3248167"/>
            <a:ext cx="1310184" cy="897893"/>
            <a:chOff x="204717" y="2009603"/>
            <a:chExt cx="1310184" cy="8978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E3D407-AC52-5646-64F4-A47538483982}"/>
                </a:ext>
              </a:extLst>
            </p:cNvPr>
            <p:cNvSpPr/>
            <p:nvPr/>
          </p:nvSpPr>
          <p:spPr bwMode="auto">
            <a:xfrm>
              <a:off x="204717" y="2009603"/>
              <a:ext cx="1310184" cy="897893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66925" algn="l"/>
                  <a:tab pos="3314700" algn="l"/>
                  <a:tab pos="3857625" algn="l"/>
                  <a:tab pos="4572000" algn="l"/>
                </a:tabLst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BCCF7D-68ED-DC85-9A41-EA2ADD083DD2}"/>
                </a:ext>
              </a:extLst>
            </p:cNvPr>
            <p:cNvSpPr txBox="1"/>
            <p:nvPr/>
          </p:nvSpPr>
          <p:spPr>
            <a:xfrm>
              <a:off x="204717" y="2166161"/>
              <a:ext cx="1135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Monitoring Area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1A4959-7298-A148-B9E3-2CE88158943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>
            <a:off x="909054" y="3248167"/>
            <a:ext cx="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99A7E4F-CA5F-0B46-698D-282AFB5D26BA}"/>
              </a:ext>
            </a:extLst>
          </p:cNvPr>
          <p:cNvCxnSpPr>
            <a:stCxn id="3" idx="0"/>
            <a:endCxn id="4" idx="0"/>
          </p:cNvCxnSpPr>
          <p:nvPr/>
        </p:nvCxnSpPr>
        <p:spPr bwMode="auto">
          <a:xfrm rot="16200000" flipH="1" flipV="1">
            <a:off x="744922" y="1414107"/>
            <a:ext cx="1998192" cy="1669928"/>
          </a:xfrm>
          <a:prstGeom prst="bentConnector3">
            <a:avLst>
              <a:gd name="adj1" fmla="val -544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9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5D8183B-3A09-14ED-AF4A-4F495401EC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60000"/>
            <a:ext cx="7699375" cy="400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Requirement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1ECBA-BA62-B144-37D8-9889E0EFCB5C}"/>
              </a:ext>
            </a:extLst>
          </p:cNvPr>
          <p:cNvSpPr txBox="1">
            <a:spLocks/>
          </p:cNvSpPr>
          <p:nvPr/>
        </p:nvSpPr>
        <p:spPr bwMode="auto">
          <a:xfrm>
            <a:off x="9074617" y="1245348"/>
            <a:ext cx="1960563" cy="40005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lvl1pPr algn="l" defTabSz="71755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2pPr>
            <a:lvl3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3pPr>
            <a:lvl4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4pPr>
            <a:lvl5pPr algn="l" defTabSz="71755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5pPr>
            <a:lvl6pPr marL="4572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6pPr>
            <a:lvl7pPr marL="9144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7pPr>
            <a:lvl8pPr marL="13716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8pPr>
            <a:lvl9pPr marL="1828800" algn="l" defTabSz="7175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/>
              <a:t>Hardware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B33D70-1189-DA82-CEF7-2584B84B4CE9}"/>
              </a:ext>
            </a:extLst>
          </p:cNvPr>
          <p:cNvSpPr/>
          <p:nvPr/>
        </p:nvSpPr>
        <p:spPr>
          <a:xfrm>
            <a:off x="4181942" y="1780335"/>
            <a:ext cx="1528762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8EA8913-88D5-D4CB-A5F5-817AFFDFB1DF}"/>
              </a:ext>
            </a:extLst>
          </p:cNvPr>
          <p:cNvSpPr/>
          <p:nvPr/>
        </p:nvSpPr>
        <p:spPr>
          <a:xfrm>
            <a:off x="5863104" y="1780335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7F5A83B-B1C0-07C4-4D8F-57C9239650A0}"/>
              </a:ext>
            </a:extLst>
          </p:cNvPr>
          <p:cNvSpPr/>
          <p:nvPr/>
        </p:nvSpPr>
        <p:spPr>
          <a:xfrm>
            <a:off x="7545854" y="1780335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E88C3ED-E12C-C69B-7F01-8BDD3BF40FBD}"/>
              </a:ext>
            </a:extLst>
          </p:cNvPr>
          <p:cNvSpPr/>
          <p:nvPr/>
        </p:nvSpPr>
        <p:spPr>
          <a:xfrm>
            <a:off x="5863104" y="3553572"/>
            <a:ext cx="1528763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8F2D6C7-D52A-6BA8-C89E-303A8E177EEA}"/>
              </a:ext>
            </a:extLst>
          </p:cNvPr>
          <p:cNvSpPr/>
          <p:nvPr/>
        </p:nvSpPr>
        <p:spPr>
          <a:xfrm>
            <a:off x="8084017" y="2391522"/>
            <a:ext cx="1528762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8CEA036-AD7F-F96D-7E87-7BFA326CDC40}"/>
              </a:ext>
            </a:extLst>
          </p:cNvPr>
          <p:cNvSpPr/>
          <p:nvPr/>
        </p:nvSpPr>
        <p:spPr>
          <a:xfrm>
            <a:off x="8793629" y="2926510"/>
            <a:ext cx="1528763" cy="566737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EC013D1-26B4-33C3-CAD0-749D895E0CAA}"/>
              </a:ext>
            </a:extLst>
          </p:cNvPr>
          <p:cNvSpPr/>
          <p:nvPr/>
        </p:nvSpPr>
        <p:spPr>
          <a:xfrm>
            <a:off x="8793629" y="4699747"/>
            <a:ext cx="1528763" cy="566738"/>
          </a:xfrm>
          <a:custGeom>
            <a:avLst/>
            <a:gdLst>
              <a:gd name="connsiteX0" fmla="*/ 0 w 1528827"/>
              <a:gd name="connsiteY0" fmla="*/ 0 h 567194"/>
              <a:gd name="connsiteX1" fmla="*/ 1528827 w 1528827"/>
              <a:gd name="connsiteY1" fmla="*/ 0 h 567194"/>
              <a:gd name="connsiteX2" fmla="*/ 1528827 w 1528827"/>
              <a:gd name="connsiteY2" fmla="*/ 567194 h 567194"/>
              <a:gd name="connsiteX3" fmla="*/ 0 w 1528827"/>
              <a:gd name="connsiteY3" fmla="*/ 567194 h 567194"/>
              <a:gd name="connsiteX4" fmla="*/ 0 w 1528827"/>
              <a:gd name="connsiteY4" fmla="*/ 0 h 5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827" h="567194">
                <a:moveTo>
                  <a:pt x="0" y="0"/>
                </a:moveTo>
                <a:lnTo>
                  <a:pt x="1528827" y="0"/>
                </a:lnTo>
                <a:lnTo>
                  <a:pt x="1528827" y="567194"/>
                </a:lnTo>
                <a:lnTo>
                  <a:pt x="0" y="567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99136" tIns="199136" rIns="199136" bIns="0" spcCol="1270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en-US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38424"/>
              </p:ext>
            </p:extLst>
          </p:nvPr>
        </p:nvGraphicFramePr>
        <p:xfrm>
          <a:off x="841968" y="1803353"/>
          <a:ext cx="10193212" cy="406717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36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766423949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Brand / Type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</a:rPr>
                        <a:t>Qty</a:t>
                      </a:r>
                      <a:endParaRPr lang="en-US" sz="16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Unit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baseline="0" dirty="0">
                          <a:effectLst/>
                        </a:rPr>
                        <a:t> Module for thermocouple (8 thermocouple)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Advantech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Thermocouple type-K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Digital </a:t>
                      </a:r>
                      <a:r>
                        <a:rPr lang="en-US" sz="1600" u="none" strike="noStrike" dirty="0" smtClean="0">
                          <a:effectLst/>
                        </a:rPr>
                        <a:t>Multi meter </a:t>
                      </a:r>
                      <a:r>
                        <a:rPr lang="en-US" sz="1600" u="none" strike="noStrike" dirty="0">
                          <a:effectLst/>
                        </a:rPr>
                        <a:t>Module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Keithley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</a:rPr>
                        <a:t> Digital Multi meter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31366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GPIB 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Personal</a:t>
                      </a:r>
                      <a:r>
                        <a:rPr lang="en-US" sz="1600" u="none" strike="noStrike" baseline="0" dirty="0">
                          <a:effectLst/>
                        </a:rPr>
                        <a:t> Computer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4618400" cy="738664"/>
          </a:xfrm>
        </p:spPr>
        <p:txBody>
          <a:bodyPr/>
          <a:lstStyle/>
          <a:p>
            <a:pPr algn="ctr"/>
            <a:r>
              <a:rPr lang="en-US" sz="2400" dirty="0"/>
              <a:t>Schematic Rapid Temperature </a:t>
            </a:r>
            <a:br>
              <a:rPr lang="en-US" sz="2400" dirty="0"/>
            </a:br>
            <a:r>
              <a:rPr lang="en-US" sz="2400" dirty="0"/>
              <a:t>Cycling </a:t>
            </a:r>
            <a:r>
              <a:rPr lang="en-US" sz="2400" dirty="0" smtClean="0"/>
              <a:t>in Liquid</a:t>
            </a:r>
            <a:endParaRPr lang="en-US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7CC42A-1093-719D-FB2B-16D3CF8A0CFE}"/>
              </a:ext>
            </a:extLst>
          </p:cNvPr>
          <p:cNvSpPr/>
          <p:nvPr/>
        </p:nvSpPr>
        <p:spPr bwMode="auto">
          <a:xfrm>
            <a:off x="2440189" y="693782"/>
            <a:ext cx="7078565" cy="5661929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66925" algn="l"/>
                <a:tab pos="3314700" algn="l"/>
                <a:tab pos="3857625" algn="l"/>
                <a:tab pos="4572000" algn="l"/>
              </a:tabLst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4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066925" algn="l"/>
            <a:tab pos="3314700" algn="l"/>
            <a:tab pos="3857625" algn="l"/>
            <a:tab pos="4572000" algn="l"/>
          </a:tabLst>
          <a:defRPr kumimoji="0" lang="en-US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2066925" algn="l"/>
            <a:tab pos="3314700" algn="l"/>
            <a:tab pos="3857625" algn="l"/>
            <a:tab pos="4572000" algn="l"/>
          </a:tabLst>
          <a:defRPr kumimoji="0" lang="en-US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9AAFCB"/>
        </a:lt2>
        <a:accent1>
          <a:srgbClr val="FF6600"/>
        </a:accent1>
        <a:accent2>
          <a:srgbClr val="A21636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921330"/>
        </a:accent6>
        <a:hlink>
          <a:srgbClr val="0046AD"/>
        </a:hlink>
        <a:folHlink>
          <a:srgbClr val="45AC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924</Words>
  <Application>Microsoft Office PowerPoint</Application>
  <PresentationFormat>Custom</PresentationFormat>
  <Paragraphs>291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Arial</vt:lpstr>
      <vt:lpstr>Lucida Grande</vt:lpstr>
      <vt:lpstr>Wingdings</vt:lpstr>
      <vt:lpstr>Symbol</vt:lpstr>
      <vt:lpstr>Courier New</vt:lpstr>
      <vt:lpstr>Arial (body)</vt:lpstr>
      <vt:lpstr>Standarddesign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 and Action</vt:lpstr>
      <vt:lpstr>Machine layout</vt:lpstr>
      <vt:lpstr>Requirement</vt:lpstr>
      <vt:lpstr>Schematic Rapid Temperature  Cycling in Liquid</vt:lpstr>
      <vt:lpstr>Maximum collected samples</vt:lpstr>
      <vt:lpstr>Hardware Components</vt:lpstr>
      <vt:lpstr>Thermocouple Module for Data Collection</vt:lpstr>
      <vt:lpstr>1. Welcome screen</vt:lpstr>
      <vt:lpstr>2. Voltage Realtime Monitoring</vt:lpstr>
      <vt:lpstr>3. Temperature Realtime Monitoring</vt:lpstr>
      <vt:lpstr>4. Alarm option and can change the sound of alarm</vt:lpstr>
      <vt:lpstr>5. Assets Menu Quantity of Digital Multimeter  </vt:lpstr>
      <vt:lpstr>6. Assets Menu Quantity of Thermocouple Module</vt:lpstr>
      <vt:lpstr>7. Menu of Equation </vt:lpstr>
      <vt:lpstr>8. Database View Menu</vt:lpstr>
      <vt:lpstr>9. Export Menu</vt:lpstr>
      <vt:lpstr>10. View data result in excel </vt:lpstr>
      <vt:lpstr>11. Database View by terminal</vt:lpstr>
      <vt:lpstr>12. Email Notification</vt:lpstr>
      <vt:lpstr>12. Change User Interface color setting</vt:lpstr>
      <vt:lpstr>Installation</vt:lpstr>
      <vt:lpstr>Progress Update</vt:lpstr>
      <vt:lpstr>Conclusion</vt:lpstr>
      <vt:lpstr>Possibility</vt:lpstr>
      <vt:lpstr>Possibility</vt:lpstr>
      <vt:lpstr>Possibility</vt:lpstr>
      <vt:lpstr>PowerPoint Presentation</vt:lpstr>
    </vt:vector>
  </TitlesOfParts>
  <Company>EPCOS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CC</dc:creator>
  <cp:lastModifiedBy>Putra, Made: MR.: (external)</cp:lastModifiedBy>
  <cp:revision>4374</cp:revision>
  <cp:lastPrinted>2020-12-24T02:05:40Z</cp:lastPrinted>
  <dcterms:created xsi:type="dcterms:W3CDTF">1997-04-21T07:27:06Z</dcterms:created>
  <dcterms:modified xsi:type="dcterms:W3CDTF">2023-06-23T02:11:49Z</dcterms:modified>
</cp:coreProperties>
</file>